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57" r:id="rId3"/>
    <p:sldId id="258" r:id="rId4"/>
    <p:sldId id="259" r:id="rId5"/>
    <p:sldId id="260" r:id="rId6"/>
    <p:sldId id="261" r:id="rId7"/>
    <p:sldId id="262" r:id="rId8"/>
    <p:sldId id="263" r:id="rId9"/>
    <p:sldId id="273" r:id="rId10"/>
    <p:sldId id="264" r:id="rId11"/>
    <p:sldId id="270" r:id="rId12"/>
    <p:sldId id="271" r:id="rId13"/>
    <p:sldId id="269" r:id="rId14"/>
    <p:sldId id="266" r:id="rId15"/>
    <p:sldId id="268" r:id="rId16"/>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12CB94-302C-431C-9642-6FFA6F9D94B9}" type="datetimeFigureOut">
              <a:rPr lang="hr-HR" smtClean="0"/>
              <a:pPr/>
              <a:t>28.5.2025.</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B56ED-6087-478D-91E1-252BC79D7EEF}"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26EB56ED-6087-478D-91E1-252BC79D7EEF}" type="slidenum">
              <a:rPr lang="hr-HR" smtClean="0"/>
              <a:pPr/>
              <a:t>2</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bg>
      <p:bgRef idx="1002">
        <a:schemeClr val="bg2"/>
      </p:bgRef>
    </p:bg>
    <p:spTree>
      <p:nvGrpSpPr>
        <p:cNvPr id="1" name=""/>
        <p:cNvGrpSpPr/>
        <p:nvPr/>
      </p:nvGrpSpPr>
      <p:grpSpPr>
        <a:xfrm>
          <a:off x="0" y="0"/>
          <a:ext cx="0" cy="0"/>
          <a:chOff x="0" y="0"/>
          <a:chExt cx="0" cy="0"/>
        </a:xfrm>
      </p:grpSpPr>
      <p:sp>
        <p:nvSpPr>
          <p:cNvPr id="9" name="Naslov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r-HR"/>
              <a:t>Kliknite da biste uredili stil naslova matrice</a:t>
            </a:r>
            <a:endParaRPr kumimoji="0" lang="en-US"/>
          </a:p>
        </p:txBody>
      </p:sp>
      <p:sp>
        <p:nvSpPr>
          <p:cNvPr id="17" name="Podnaslov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a:t>Kliknite da biste uredili stil podnaslova matrice</a:t>
            </a:r>
            <a:endParaRPr kumimoji="0" lang="en-US"/>
          </a:p>
        </p:txBody>
      </p:sp>
      <p:sp>
        <p:nvSpPr>
          <p:cNvPr id="30" name="Rezervirano mjesto datuma 29"/>
          <p:cNvSpPr>
            <a:spLocks noGrp="1"/>
          </p:cNvSpPr>
          <p:nvPr>
            <p:ph type="dt" sz="half" idx="10"/>
          </p:nvPr>
        </p:nvSpPr>
        <p:spPr/>
        <p:txBody>
          <a:bodyPr/>
          <a:lstStyle/>
          <a:p>
            <a:fld id="{99B800C1-EE55-4725-87D3-6D677B887ECA}" type="datetimeFigureOut">
              <a:rPr lang="hr-HR" smtClean="0"/>
              <a:pPr/>
              <a:t>28.5.2025.</a:t>
            </a:fld>
            <a:endParaRPr lang="hr-HR"/>
          </a:p>
        </p:txBody>
      </p:sp>
      <p:sp>
        <p:nvSpPr>
          <p:cNvPr id="19" name="Rezervirano mjesto podnožja 18"/>
          <p:cNvSpPr>
            <a:spLocks noGrp="1"/>
          </p:cNvSpPr>
          <p:nvPr>
            <p:ph type="ftr" sz="quarter" idx="11"/>
          </p:nvPr>
        </p:nvSpPr>
        <p:spPr/>
        <p:txBody>
          <a:bodyPr/>
          <a:lstStyle/>
          <a:p>
            <a:endParaRPr lang="hr-HR"/>
          </a:p>
        </p:txBody>
      </p:sp>
      <p:sp>
        <p:nvSpPr>
          <p:cNvPr id="27" name="Rezervirano mjesto broja slajda 26"/>
          <p:cNvSpPr>
            <a:spLocks noGrp="1"/>
          </p:cNvSpPr>
          <p:nvPr>
            <p:ph type="sldNum" sz="quarter" idx="12"/>
          </p:nvPr>
        </p:nvSpPr>
        <p:spPr/>
        <p:txBody>
          <a:bodyPr/>
          <a:lstStyle/>
          <a:p>
            <a:fld id="{32FE6A1E-347F-46D9-B729-45E541002F8B}"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Kliknite da biste uredili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fld id="{99B800C1-EE55-4725-87D3-6D677B887ECA}" type="datetimeFigureOut">
              <a:rPr lang="hr-HR" smtClean="0"/>
              <a:pPr/>
              <a:t>28.5.2025.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32FE6A1E-347F-46D9-B729-45E541002F8B}"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914401"/>
            <a:ext cx="2057400" cy="5211763"/>
          </a:xfrm>
        </p:spPr>
        <p:txBody>
          <a:bodyPr vert="eaVert"/>
          <a:lstStyle/>
          <a:p>
            <a:r>
              <a:rPr kumimoji="0" lang="hr-HR"/>
              <a:t>Kliknite da biste uredili stil naslova matrice</a:t>
            </a:r>
            <a:endParaRPr kumimoji="0" lang="en-US"/>
          </a:p>
        </p:txBody>
      </p:sp>
      <p:sp>
        <p:nvSpPr>
          <p:cNvPr id="3" name="Rezervirano mjesto okomitog teksta 2"/>
          <p:cNvSpPr>
            <a:spLocks noGrp="1"/>
          </p:cNvSpPr>
          <p:nvPr>
            <p:ph type="body" orient="vert" idx="1"/>
          </p:nvPr>
        </p:nvSpPr>
        <p:spPr>
          <a:xfrm>
            <a:off x="457200" y="914401"/>
            <a:ext cx="6019800" cy="5211763"/>
          </a:xfrm>
        </p:spPr>
        <p:txBody>
          <a:bodyPr vert="eaVert"/>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fld id="{99B800C1-EE55-4725-87D3-6D677B887ECA}" type="datetimeFigureOut">
              <a:rPr lang="hr-HR" smtClean="0"/>
              <a:pPr/>
              <a:t>28.5.2025.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32FE6A1E-347F-46D9-B729-45E541002F8B}"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Kliknite da biste uredili stil naslova matrice</a:t>
            </a:r>
            <a:endParaRPr kumimoji="0" lang="en-US"/>
          </a:p>
        </p:txBody>
      </p:sp>
      <p:sp>
        <p:nvSpPr>
          <p:cNvPr id="3" name="Rezervirano mjesto sadržaja 2"/>
          <p:cNvSpPr>
            <a:spLocks noGrp="1"/>
          </p:cNvSpPr>
          <p:nvPr>
            <p:ph idx="1"/>
          </p:nvPr>
        </p:nvSpPr>
        <p:spPr/>
        <p:txBody>
          <a:bodyPr/>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fld id="{99B800C1-EE55-4725-87D3-6D677B887ECA}" type="datetimeFigureOut">
              <a:rPr lang="hr-HR" smtClean="0"/>
              <a:pPr/>
              <a:t>28.5.2025.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32FE6A1E-347F-46D9-B729-45E541002F8B}"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bg>
      <p:bgRef idx="1002">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r-HR"/>
              <a:t>Kliknite da biste uredili stil naslova matrice</a:t>
            </a:r>
            <a:endParaRPr kumimoji="0" lang="en-US"/>
          </a:p>
        </p:txBody>
      </p:sp>
      <p:sp>
        <p:nvSpPr>
          <p:cNvPr id="3" name="Rezervirano mjesto teksta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a:t>Kliknite da biste uredili stilove teksta matrice</a:t>
            </a:r>
          </a:p>
        </p:txBody>
      </p:sp>
      <p:sp>
        <p:nvSpPr>
          <p:cNvPr id="4" name="Rezervirano mjesto datuma 3"/>
          <p:cNvSpPr>
            <a:spLocks noGrp="1"/>
          </p:cNvSpPr>
          <p:nvPr>
            <p:ph type="dt" sz="half" idx="10"/>
          </p:nvPr>
        </p:nvSpPr>
        <p:spPr/>
        <p:txBody>
          <a:bodyPr/>
          <a:lstStyle/>
          <a:p>
            <a:fld id="{99B800C1-EE55-4725-87D3-6D677B887ECA}" type="datetimeFigureOut">
              <a:rPr lang="hr-HR" smtClean="0"/>
              <a:pPr/>
              <a:t>28.5.2025.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32FE6A1E-347F-46D9-B729-45E541002F8B}"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p>
            <a:r>
              <a:rPr kumimoji="0" lang="hr-HR"/>
              <a:t>Kliknite da biste uredili stil naslova matrice</a:t>
            </a:r>
            <a:endParaRPr kumimoji="0" lang="en-US"/>
          </a:p>
        </p:txBody>
      </p:sp>
      <p:sp>
        <p:nvSpPr>
          <p:cNvPr id="3" name="Rezervirano mjesto sadržaja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sadržaja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5" name="Rezervirano mjesto datuma 4"/>
          <p:cNvSpPr>
            <a:spLocks noGrp="1"/>
          </p:cNvSpPr>
          <p:nvPr>
            <p:ph type="dt" sz="half" idx="10"/>
          </p:nvPr>
        </p:nvSpPr>
        <p:spPr/>
        <p:txBody>
          <a:bodyPr/>
          <a:lstStyle/>
          <a:p>
            <a:fld id="{99B800C1-EE55-4725-87D3-6D677B887ECA}" type="datetimeFigureOut">
              <a:rPr lang="hr-HR" smtClean="0"/>
              <a:pPr/>
              <a:t>28.5.2025.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32FE6A1E-347F-46D9-B729-45E541002F8B}"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tIns="45720" anchor="b"/>
          <a:lstStyle>
            <a:lvl1pPr>
              <a:defRPr/>
            </a:lvl1pPr>
          </a:lstStyle>
          <a:p>
            <a:r>
              <a:rPr kumimoji="0" lang="hr-HR"/>
              <a:t>Kliknite da biste uredili stil naslova matrice</a:t>
            </a:r>
            <a:endParaRPr kumimoji="0" lang="en-US"/>
          </a:p>
        </p:txBody>
      </p:sp>
      <p:sp>
        <p:nvSpPr>
          <p:cNvPr id="3" name="Rezervirano mjesto teksta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Kliknite da biste uredili stilove teksta matrice</a:t>
            </a:r>
          </a:p>
        </p:txBody>
      </p:sp>
      <p:sp>
        <p:nvSpPr>
          <p:cNvPr id="4" name="Rezervirano mjesto teksta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Kliknite da biste uredili stilove teksta matrice</a:t>
            </a:r>
          </a:p>
        </p:txBody>
      </p:sp>
      <p:sp>
        <p:nvSpPr>
          <p:cNvPr id="5" name="Rezervirano mjesto sadržaja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6" name="Rezervirano mjesto sadržaja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7" name="Rezervirano mjesto datuma 6"/>
          <p:cNvSpPr>
            <a:spLocks noGrp="1"/>
          </p:cNvSpPr>
          <p:nvPr>
            <p:ph type="dt" sz="half" idx="10"/>
          </p:nvPr>
        </p:nvSpPr>
        <p:spPr/>
        <p:txBody>
          <a:bodyPr/>
          <a:lstStyle/>
          <a:p>
            <a:fld id="{99B800C1-EE55-4725-87D3-6D677B887ECA}" type="datetimeFigureOut">
              <a:rPr lang="hr-HR" smtClean="0"/>
              <a:pPr/>
              <a:t>28.5.2025.</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32FE6A1E-347F-46D9-B729-45E541002F8B}"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r-HR"/>
              <a:t>Kliknite da biste uredili stil naslova matrice</a:t>
            </a:r>
            <a:endParaRPr kumimoji="0" lang="en-US"/>
          </a:p>
        </p:txBody>
      </p:sp>
      <p:sp>
        <p:nvSpPr>
          <p:cNvPr id="3" name="Rezervirano mjesto datuma 2"/>
          <p:cNvSpPr>
            <a:spLocks noGrp="1"/>
          </p:cNvSpPr>
          <p:nvPr>
            <p:ph type="dt" sz="half" idx="10"/>
          </p:nvPr>
        </p:nvSpPr>
        <p:spPr/>
        <p:txBody>
          <a:bodyPr/>
          <a:lstStyle/>
          <a:p>
            <a:fld id="{99B800C1-EE55-4725-87D3-6D677B887ECA}" type="datetimeFigureOut">
              <a:rPr lang="hr-HR" smtClean="0"/>
              <a:pPr/>
              <a:t>28.5.2025.</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32FE6A1E-347F-46D9-B729-45E541002F8B}"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99B800C1-EE55-4725-87D3-6D677B887ECA}" type="datetimeFigureOut">
              <a:rPr lang="hr-HR" smtClean="0"/>
              <a:pPr/>
              <a:t>28.5.2025.</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32FE6A1E-347F-46D9-B729-45E541002F8B}"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r-HR"/>
              <a:t>Kliknite da biste uredili stil naslova matrice</a:t>
            </a:r>
            <a:endParaRPr kumimoji="0" lang="en-US"/>
          </a:p>
        </p:txBody>
      </p:sp>
      <p:sp>
        <p:nvSpPr>
          <p:cNvPr id="3" name="Rezervirano mjesto teksta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r-HR"/>
              <a:t>Kliknite da biste uredili stilove teksta matrice</a:t>
            </a:r>
          </a:p>
        </p:txBody>
      </p:sp>
      <p:sp>
        <p:nvSpPr>
          <p:cNvPr id="4" name="Rezervirano mjesto sadržaja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5" name="Rezervirano mjesto datuma 4"/>
          <p:cNvSpPr>
            <a:spLocks noGrp="1"/>
          </p:cNvSpPr>
          <p:nvPr>
            <p:ph type="dt" sz="half" idx="10"/>
          </p:nvPr>
        </p:nvSpPr>
        <p:spPr/>
        <p:txBody>
          <a:bodyPr/>
          <a:lstStyle/>
          <a:p>
            <a:fld id="{99B800C1-EE55-4725-87D3-6D677B887ECA}" type="datetimeFigureOut">
              <a:rPr lang="hr-HR" smtClean="0"/>
              <a:pPr/>
              <a:t>28.5.2025.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32FE6A1E-347F-46D9-B729-45E541002F8B}"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9" name="Pravokutnik s odsječenim zaobljenim jednim kuto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kutni trokut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slov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r-HR"/>
              <a:t>Kliknite da biste uredili stil naslova matrice</a:t>
            </a:r>
            <a:endParaRPr kumimoji="0" lang="en-US"/>
          </a:p>
        </p:txBody>
      </p:sp>
      <p:sp>
        <p:nvSpPr>
          <p:cNvPr id="4" name="Rezervirano mjesto teksta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r-HR"/>
              <a:t>Kliknite da biste uredili stilove teksta matrice</a:t>
            </a:r>
          </a:p>
        </p:txBody>
      </p:sp>
      <p:sp>
        <p:nvSpPr>
          <p:cNvPr id="5" name="Rezervirano mjesto datuma 4"/>
          <p:cNvSpPr>
            <a:spLocks noGrp="1"/>
          </p:cNvSpPr>
          <p:nvPr>
            <p:ph type="dt" sz="half" idx="10"/>
          </p:nvPr>
        </p:nvSpPr>
        <p:spPr/>
        <p:txBody>
          <a:bodyPr/>
          <a:lstStyle/>
          <a:p>
            <a:fld id="{99B800C1-EE55-4725-87D3-6D677B887ECA}" type="datetimeFigureOut">
              <a:rPr lang="hr-HR" smtClean="0"/>
              <a:pPr/>
              <a:t>28.5.2025.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a:xfrm>
            <a:off x="8077200" y="6356350"/>
            <a:ext cx="609600" cy="365125"/>
          </a:xfrm>
        </p:spPr>
        <p:txBody>
          <a:bodyPr/>
          <a:lstStyle/>
          <a:p>
            <a:fld id="{32FE6A1E-347F-46D9-B729-45E541002F8B}" type="slidenum">
              <a:rPr lang="hr-HR" smtClean="0"/>
              <a:pPr/>
              <a:t>‹#›</a:t>
            </a:fld>
            <a:endParaRPr lang="hr-HR"/>
          </a:p>
        </p:txBody>
      </p:sp>
      <p:sp>
        <p:nvSpPr>
          <p:cNvPr id="3" name="Rezervirano mjesto slik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r-HR"/>
              <a:t>Pritisnite ikonu za dodavanje slike</a:t>
            </a:r>
            <a:endParaRPr kumimoji="0" lang="en-US" dirty="0"/>
          </a:p>
        </p:txBody>
      </p:sp>
      <p:sp>
        <p:nvSpPr>
          <p:cNvPr id="10" name="Prostoručno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Prostoručno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Prostoručno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Prostoručno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Rezervirano mjesto naslova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r-HR"/>
              <a:t>Kliknite da biste uredili stil naslova matrice</a:t>
            </a:r>
            <a:endParaRPr kumimoji="0" lang="en-US"/>
          </a:p>
        </p:txBody>
      </p:sp>
      <p:sp>
        <p:nvSpPr>
          <p:cNvPr id="30" name="Rezervirano mjesto teksta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r-HR"/>
              <a:t>Kliknite da biste uredili stilove teksta matrice</a:t>
            </a:r>
          </a:p>
          <a:p>
            <a:pPr lvl="1" eaLnBrk="1" latinLnBrk="0" hangingPunct="1"/>
            <a:r>
              <a:rPr kumimoji="0" lang="hr-HR"/>
              <a:t>Druga razina</a:t>
            </a:r>
          </a:p>
          <a:p>
            <a:pPr lvl="2" eaLnBrk="1" latinLnBrk="0" hangingPunct="1"/>
            <a:r>
              <a:rPr kumimoji="0" lang="hr-HR"/>
              <a:t>Treća razina</a:t>
            </a:r>
          </a:p>
          <a:p>
            <a:pPr lvl="3" eaLnBrk="1" latinLnBrk="0" hangingPunct="1"/>
            <a:r>
              <a:rPr kumimoji="0" lang="hr-HR"/>
              <a:t>Četvrta razina</a:t>
            </a:r>
          </a:p>
          <a:p>
            <a:pPr lvl="4" eaLnBrk="1" latinLnBrk="0" hangingPunct="1"/>
            <a:r>
              <a:rPr kumimoji="0" lang="hr-HR"/>
              <a:t>Peta razina</a:t>
            </a:r>
            <a:endParaRPr kumimoji="0" lang="en-US"/>
          </a:p>
        </p:txBody>
      </p:sp>
      <p:sp>
        <p:nvSpPr>
          <p:cNvPr id="10" name="Rezervirano mjesto datum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9B800C1-EE55-4725-87D3-6D677B887ECA}" type="datetimeFigureOut">
              <a:rPr lang="hr-HR" smtClean="0"/>
              <a:pPr/>
              <a:t>28.5.2025.</a:t>
            </a:fld>
            <a:endParaRPr lang="hr-HR"/>
          </a:p>
        </p:txBody>
      </p:sp>
      <p:sp>
        <p:nvSpPr>
          <p:cNvPr id="22" name="Rezervirano mjesto podnožj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r-HR"/>
          </a:p>
        </p:txBody>
      </p:sp>
      <p:sp>
        <p:nvSpPr>
          <p:cNvPr id="18" name="Rezervirano mjesto broja slajd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2FE6A1E-347F-46D9-B729-45E541002F8B}" type="slidenum">
              <a:rPr lang="hr-HR" smtClean="0"/>
              <a:pPr/>
              <a:t>‹#›</a:t>
            </a:fld>
            <a:endParaRPr lang="hr-HR"/>
          </a:p>
        </p:txBody>
      </p:sp>
      <p:grpSp>
        <p:nvGrpSpPr>
          <p:cNvPr id="2" name="Grupa 1"/>
          <p:cNvGrpSpPr/>
          <p:nvPr/>
        </p:nvGrpSpPr>
        <p:grpSpPr>
          <a:xfrm>
            <a:off x="-19017" y="202408"/>
            <a:ext cx="9180548" cy="649224"/>
            <a:chOff x="-19045" y="216550"/>
            <a:chExt cx="9180548" cy="649224"/>
          </a:xfrm>
        </p:grpSpPr>
        <p:sp>
          <p:nvSpPr>
            <p:cNvPr id="12" name="Prostoručno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Prostoručno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9512" y="188640"/>
            <a:ext cx="8964488" cy="1828800"/>
          </a:xfrm>
        </p:spPr>
        <p:txBody>
          <a:bodyPr>
            <a:normAutofit/>
          </a:bodyPr>
          <a:lstStyle/>
          <a:p>
            <a:pPr algn="ctr"/>
            <a:r>
              <a:rPr lang="hr-HR" sz="4400" dirty="0">
                <a:latin typeface="Times New Roman" pitchFamily="18" charset="0"/>
                <a:cs typeface="Times New Roman" pitchFamily="18" charset="0"/>
              </a:rPr>
              <a:t>SŠ fra Andrije Kačića Miošića Makarska</a:t>
            </a:r>
          </a:p>
        </p:txBody>
      </p:sp>
      <p:sp>
        <p:nvSpPr>
          <p:cNvPr id="3" name="Podnaslov 2"/>
          <p:cNvSpPr>
            <a:spLocks noGrp="1"/>
          </p:cNvSpPr>
          <p:nvPr>
            <p:ph type="subTitle" idx="1"/>
          </p:nvPr>
        </p:nvSpPr>
        <p:spPr>
          <a:xfrm>
            <a:off x="-468560" y="1988840"/>
            <a:ext cx="7854696" cy="1752600"/>
          </a:xfrm>
        </p:spPr>
        <p:txBody>
          <a:bodyPr/>
          <a:lstStyle/>
          <a:p>
            <a:r>
              <a:rPr lang="hr-HR" dirty="0">
                <a:latin typeface="Times New Roman" pitchFamily="18" charset="0"/>
                <a:cs typeface="Times New Roman" pitchFamily="18" charset="0"/>
              </a:rPr>
              <a:t>    Upisi u 1. razred </a:t>
            </a:r>
            <a:r>
              <a:rPr lang="hr-HR" dirty="0" err="1">
                <a:latin typeface="Times New Roman" pitchFamily="18" charset="0"/>
                <a:cs typeface="Times New Roman" pitchFamily="18" charset="0"/>
              </a:rPr>
              <a:t>šk</a:t>
            </a:r>
            <a:r>
              <a:rPr lang="hr-HR" dirty="0">
                <a:latin typeface="Times New Roman" pitchFamily="18" charset="0"/>
                <a:cs typeface="Times New Roman" pitchFamily="18" charset="0"/>
              </a:rPr>
              <a:t>. godine 2025./2026.</a:t>
            </a:r>
          </a:p>
        </p:txBody>
      </p:sp>
      <p:pic>
        <p:nvPicPr>
          <p:cNvPr id="4" name="Slika 3" descr="fra AKM.JPG"/>
          <p:cNvPicPr>
            <a:picLocks noChangeAspect="1"/>
          </p:cNvPicPr>
          <p:nvPr/>
        </p:nvPicPr>
        <p:blipFill>
          <a:blip r:embed="rId2" cstate="print"/>
          <a:stretch>
            <a:fillRect/>
          </a:stretch>
        </p:blipFill>
        <p:spPr>
          <a:xfrm>
            <a:off x="2483768" y="2708920"/>
            <a:ext cx="4320480" cy="41490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1628800"/>
            <a:ext cx="8229600" cy="1143000"/>
          </a:xfrm>
        </p:spPr>
        <p:txBody>
          <a:bodyPr>
            <a:normAutofit fontScale="90000"/>
          </a:bodyPr>
          <a:lstStyle/>
          <a:p>
            <a:r>
              <a:rPr lang="hr-HR" sz="3100" b="1" u="sng" dirty="0">
                <a:latin typeface="Times New Roman" pitchFamily="18" charset="0"/>
                <a:cs typeface="Times New Roman" pitchFamily="18" charset="0"/>
              </a:rPr>
              <a:t>TURISTIČKI </a:t>
            </a:r>
            <a:br>
              <a:rPr lang="hr-HR" sz="3100" b="1" u="sng" dirty="0">
                <a:latin typeface="Times New Roman" pitchFamily="18" charset="0"/>
                <a:cs typeface="Times New Roman" pitchFamily="18" charset="0"/>
              </a:rPr>
            </a:br>
            <a:r>
              <a:rPr lang="hr-HR" sz="3100" b="1" u="sng" dirty="0">
                <a:latin typeface="Times New Roman" pitchFamily="18" charset="0"/>
                <a:cs typeface="Times New Roman" pitchFamily="18" charset="0"/>
              </a:rPr>
              <a:t>TEHNIČAR  DESTINACIJE </a:t>
            </a:r>
            <a:br>
              <a:rPr lang="hr-HR" dirty="0"/>
            </a:br>
            <a:endParaRPr lang="hr-HR" dirty="0"/>
          </a:p>
        </p:txBody>
      </p:sp>
      <p:sp>
        <p:nvSpPr>
          <p:cNvPr id="3" name="Rezervirano mjesto sadržaja 2"/>
          <p:cNvSpPr>
            <a:spLocks noGrp="1"/>
          </p:cNvSpPr>
          <p:nvPr>
            <p:ph idx="1"/>
          </p:nvPr>
        </p:nvSpPr>
        <p:spPr>
          <a:xfrm>
            <a:off x="251520" y="2492896"/>
            <a:ext cx="8676456" cy="4653136"/>
          </a:xfrm>
        </p:spPr>
        <p:txBody>
          <a:bodyPr>
            <a:normAutofit fontScale="40000" lnSpcReduction="20000"/>
          </a:bodyPr>
          <a:lstStyle/>
          <a:p>
            <a:pPr algn="just"/>
            <a:r>
              <a:rPr lang="hr-HR" sz="3300" dirty="0">
                <a:latin typeface="Times New Roman" pitchFamily="18" charset="0"/>
                <a:cs typeface="Times New Roman" pitchFamily="18" charset="0"/>
              </a:rPr>
              <a:t>Turistički tehničari destinacije rade u turističkim agencijama i uredima, na recepcijama hotela, kampova i drugih smještajnih kapaciteta te na drugim mjestima koja se bave turizmom i poslovima vezanim za turističku ponudu.</a:t>
            </a:r>
          </a:p>
          <a:p>
            <a:pPr algn="just">
              <a:buNone/>
            </a:pPr>
            <a:endParaRPr lang="hr-HR" sz="3300" dirty="0">
              <a:latin typeface="Times New Roman" pitchFamily="18" charset="0"/>
              <a:cs typeface="Times New Roman" pitchFamily="18" charset="0"/>
            </a:endParaRPr>
          </a:p>
          <a:p>
            <a:pPr algn="just"/>
            <a:r>
              <a:rPr lang="hr-HR" sz="3300" dirty="0">
                <a:latin typeface="Times New Roman" pitchFamily="18" charset="0"/>
                <a:cs typeface="Times New Roman" pitchFamily="18" charset="0"/>
              </a:rPr>
              <a:t>Svakodnevno na stranim jezicima komuniciraju s turistima i poslovnim partnerima, rade na organizaciji i provedbi turističkog boravka gostiju. Turistički tehničari destinacije uče 3 strana jezika: engleski jezik, njemački jezik i talijanski jezik.</a:t>
            </a:r>
          </a:p>
          <a:p>
            <a:pPr algn="just">
              <a:buNone/>
            </a:pPr>
            <a:endParaRPr lang="hr-HR" sz="3300" dirty="0">
              <a:latin typeface="Times New Roman" pitchFamily="18" charset="0"/>
              <a:cs typeface="Times New Roman" pitchFamily="18" charset="0"/>
            </a:endParaRPr>
          </a:p>
          <a:p>
            <a:pPr algn="just"/>
            <a:r>
              <a:rPr lang="hr-HR" sz="3300" dirty="0">
                <a:latin typeface="Times New Roman" pitchFamily="18" charset="0"/>
                <a:cs typeface="Times New Roman" pitchFamily="18" charset="0"/>
              </a:rPr>
              <a:t>Znanja, vještine i poželjne osobine:</a:t>
            </a:r>
          </a:p>
          <a:p>
            <a:pPr algn="just">
              <a:buNone/>
            </a:pPr>
            <a:r>
              <a:rPr lang="hr-HR" sz="3300" dirty="0">
                <a:latin typeface="Times New Roman" pitchFamily="18" charset="0"/>
                <a:cs typeface="Times New Roman" pitchFamily="18" charset="0"/>
              </a:rPr>
              <a:t>      - temeljna znanja iz područja turizma, hotelijerstva, ekonomije i </a:t>
            </a:r>
            <a:r>
              <a:rPr lang="hr-HR" sz="3300" dirty="0" err="1">
                <a:latin typeface="Times New Roman" pitchFamily="18" charset="0"/>
                <a:cs typeface="Times New Roman" pitchFamily="18" charset="0"/>
              </a:rPr>
              <a:t>birotehnike</a:t>
            </a:r>
            <a:endParaRPr lang="hr-HR" sz="3300" dirty="0">
              <a:latin typeface="Times New Roman" pitchFamily="18" charset="0"/>
              <a:cs typeface="Times New Roman" pitchFamily="18" charset="0"/>
            </a:endParaRPr>
          </a:p>
          <a:p>
            <a:pPr algn="just">
              <a:buNone/>
            </a:pPr>
            <a:r>
              <a:rPr lang="hr-HR" sz="3300" dirty="0">
                <a:latin typeface="Times New Roman" pitchFamily="18" charset="0"/>
                <a:cs typeface="Times New Roman" pitchFamily="18" charset="0"/>
              </a:rPr>
              <a:t>      - znanja i vještine za obavljanje administrativnih poslova</a:t>
            </a:r>
          </a:p>
          <a:p>
            <a:pPr algn="just">
              <a:buNone/>
            </a:pPr>
            <a:r>
              <a:rPr lang="hr-HR" sz="3300" dirty="0">
                <a:latin typeface="Times New Roman" pitchFamily="18" charset="0"/>
                <a:cs typeface="Times New Roman" pitchFamily="18" charset="0"/>
              </a:rPr>
              <a:t>      - aktivno znanje nekoliko svjetskih jezika  </a:t>
            </a:r>
          </a:p>
          <a:p>
            <a:pPr algn="just">
              <a:buNone/>
            </a:pPr>
            <a:r>
              <a:rPr lang="hr-HR" sz="3300" dirty="0">
                <a:latin typeface="Times New Roman" pitchFamily="18" charset="0"/>
                <a:cs typeface="Times New Roman" pitchFamily="18" charset="0"/>
              </a:rPr>
              <a:t>      - dobro poznavanje rada na računalu i daktilografskog pisanja</a:t>
            </a:r>
          </a:p>
          <a:p>
            <a:pPr algn="just">
              <a:buNone/>
            </a:pPr>
            <a:r>
              <a:rPr lang="hr-HR" sz="3300" dirty="0">
                <a:latin typeface="Times New Roman" pitchFamily="18" charset="0"/>
                <a:cs typeface="Times New Roman" pitchFamily="18" charset="0"/>
              </a:rPr>
              <a:t>      - široko opće obrazovanje, poznavanje kulture i kulturne baštine</a:t>
            </a:r>
          </a:p>
          <a:p>
            <a:pPr algn="just">
              <a:buNone/>
            </a:pPr>
            <a:r>
              <a:rPr lang="hr-HR" sz="3300" dirty="0">
                <a:latin typeface="Times New Roman" pitchFamily="18" charset="0"/>
                <a:cs typeface="Times New Roman" pitchFamily="18" charset="0"/>
              </a:rPr>
              <a:t>      - dobre verbalne sposobnosti i razvijene komunikacijske vještine.</a:t>
            </a:r>
          </a:p>
          <a:p>
            <a:pPr algn="just">
              <a:buNone/>
            </a:pPr>
            <a:endParaRPr lang="hr-HR" sz="3300" dirty="0">
              <a:latin typeface="Times New Roman" pitchFamily="18" charset="0"/>
              <a:cs typeface="Times New Roman" pitchFamily="18" charset="0"/>
            </a:endParaRPr>
          </a:p>
          <a:p>
            <a:pPr algn="just"/>
            <a:r>
              <a:rPr lang="hr-HR" sz="3300" dirty="0">
                <a:latin typeface="Times New Roman" pitchFamily="18" charset="0"/>
                <a:cs typeface="Times New Roman" pitchFamily="18" charset="0"/>
              </a:rPr>
              <a:t>Turistički tehničari destinacije imaju široke mogućnosti zapošljavanja uz jadransku obalu, ali i u kontinentalnom i seoskom turizmu. Zapošljavaju se u turističkim agencijama i uredima, putničkim i prijevozničkim agencijama, u hotelima i kampovima na recepcijama, u tijelima lokalne samouprave koja se bave unapređenjem turističke ponude. Rad u turizmu često je sezonski, </a:t>
            </a:r>
            <a:r>
              <a:rPr lang="hr-HR" sz="3300" dirty="0" err="1">
                <a:latin typeface="Times New Roman" pitchFamily="18" charset="0"/>
                <a:cs typeface="Times New Roman" pitchFamily="18" charset="0"/>
              </a:rPr>
              <a:t>tj</a:t>
            </a:r>
            <a:r>
              <a:rPr lang="hr-HR" sz="3300" dirty="0">
                <a:latin typeface="Times New Roman" pitchFamily="18" charset="0"/>
                <a:cs typeface="Times New Roman" pitchFamily="18" charset="0"/>
              </a:rPr>
              <a:t>. vezan za ljetne mjesece.</a:t>
            </a:r>
          </a:p>
          <a:p>
            <a:pPr algn="just"/>
            <a:endParaRPr lang="hr-HR" sz="3300" dirty="0">
              <a:latin typeface="Times New Roman" pitchFamily="18" charset="0"/>
              <a:cs typeface="Times New Roman" pitchFamily="18" charset="0"/>
            </a:endParaRPr>
          </a:p>
          <a:p>
            <a:pPr algn="just"/>
            <a:r>
              <a:rPr lang="hr-HR" sz="3300" dirty="0">
                <a:latin typeface="Times New Roman" pitchFamily="18" charset="0"/>
                <a:cs typeface="Times New Roman" pitchFamily="18" charset="0"/>
              </a:rPr>
              <a:t>Školovanje se završava obranom završnog rada, a kroz ovaj program učenici se pripremaju i za polaganje državne mature i daljnje visokoškolsko obrazovanje (studiranje).</a:t>
            </a:r>
          </a:p>
          <a:p>
            <a:pPr>
              <a:buNone/>
            </a:pPr>
            <a:endParaRPr lang="hr-HR" dirty="0">
              <a:latin typeface="Times New Roman" pitchFamily="18" charset="0"/>
              <a:cs typeface="Times New Roman" pitchFamily="18" charset="0"/>
            </a:endParaRPr>
          </a:p>
          <a:p>
            <a:endParaRPr lang="hr-HR" dirty="0"/>
          </a:p>
        </p:txBody>
      </p:sp>
      <p:pic>
        <p:nvPicPr>
          <p:cNvPr id="4" name="Slika 3" descr="clipart htt.jpg"/>
          <p:cNvPicPr>
            <a:picLocks noChangeAspect="1"/>
          </p:cNvPicPr>
          <p:nvPr/>
        </p:nvPicPr>
        <p:blipFill>
          <a:blip r:embed="rId2" cstate="print"/>
          <a:stretch>
            <a:fillRect/>
          </a:stretch>
        </p:blipFill>
        <p:spPr>
          <a:xfrm>
            <a:off x="4932040" y="1"/>
            <a:ext cx="4211960" cy="24208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Rezervirano mjesto sadržaja 5"/>
          <p:cNvGraphicFramePr>
            <a:graphicFrameLocks noGrp="1"/>
          </p:cNvGraphicFramePr>
          <p:nvPr>
            <p:ph idx="1"/>
          </p:nvPr>
        </p:nvGraphicFramePr>
        <p:xfrm>
          <a:off x="827584" y="11739"/>
          <a:ext cx="7272807" cy="6882070"/>
        </p:xfrm>
        <a:graphic>
          <a:graphicData uri="http://schemas.openxmlformats.org/drawingml/2006/table">
            <a:tbl>
              <a:tblPr/>
              <a:tblGrid>
                <a:gridCol w="1734060">
                  <a:extLst>
                    <a:ext uri="{9D8B030D-6E8A-4147-A177-3AD203B41FA5}">
                      <a16:colId xmlns:a16="http://schemas.microsoft.com/office/drawing/2014/main" val="20000"/>
                    </a:ext>
                  </a:extLst>
                </a:gridCol>
                <a:gridCol w="1734060">
                  <a:extLst>
                    <a:ext uri="{9D8B030D-6E8A-4147-A177-3AD203B41FA5}">
                      <a16:colId xmlns:a16="http://schemas.microsoft.com/office/drawing/2014/main" val="20001"/>
                    </a:ext>
                  </a:extLst>
                </a:gridCol>
                <a:gridCol w="345714">
                  <a:extLst>
                    <a:ext uri="{9D8B030D-6E8A-4147-A177-3AD203B41FA5}">
                      <a16:colId xmlns:a16="http://schemas.microsoft.com/office/drawing/2014/main" val="20002"/>
                    </a:ext>
                  </a:extLst>
                </a:gridCol>
                <a:gridCol w="345714">
                  <a:extLst>
                    <a:ext uri="{9D8B030D-6E8A-4147-A177-3AD203B41FA5}">
                      <a16:colId xmlns:a16="http://schemas.microsoft.com/office/drawing/2014/main" val="20003"/>
                    </a:ext>
                  </a:extLst>
                </a:gridCol>
                <a:gridCol w="345714">
                  <a:extLst>
                    <a:ext uri="{9D8B030D-6E8A-4147-A177-3AD203B41FA5}">
                      <a16:colId xmlns:a16="http://schemas.microsoft.com/office/drawing/2014/main" val="20004"/>
                    </a:ext>
                  </a:extLst>
                </a:gridCol>
                <a:gridCol w="351202">
                  <a:extLst>
                    <a:ext uri="{9D8B030D-6E8A-4147-A177-3AD203B41FA5}">
                      <a16:colId xmlns:a16="http://schemas.microsoft.com/office/drawing/2014/main" val="20005"/>
                    </a:ext>
                  </a:extLst>
                </a:gridCol>
                <a:gridCol w="351202">
                  <a:extLst>
                    <a:ext uri="{9D8B030D-6E8A-4147-A177-3AD203B41FA5}">
                      <a16:colId xmlns:a16="http://schemas.microsoft.com/office/drawing/2014/main" val="20006"/>
                    </a:ext>
                  </a:extLst>
                </a:gridCol>
                <a:gridCol w="351202">
                  <a:extLst>
                    <a:ext uri="{9D8B030D-6E8A-4147-A177-3AD203B41FA5}">
                      <a16:colId xmlns:a16="http://schemas.microsoft.com/office/drawing/2014/main" val="20007"/>
                    </a:ext>
                  </a:extLst>
                </a:gridCol>
                <a:gridCol w="351202">
                  <a:extLst>
                    <a:ext uri="{9D8B030D-6E8A-4147-A177-3AD203B41FA5}">
                      <a16:colId xmlns:a16="http://schemas.microsoft.com/office/drawing/2014/main" val="20008"/>
                    </a:ext>
                  </a:extLst>
                </a:gridCol>
                <a:gridCol w="351202">
                  <a:extLst>
                    <a:ext uri="{9D8B030D-6E8A-4147-A177-3AD203B41FA5}">
                      <a16:colId xmlns:a16="http://schemas.microsoft.com/office/drawing/2014/main" val="20009"/>
                    </a:ext>
                  </a:extLst>
                </a:gridCol>
                <a:gridCol w="477415">
                  <a:extLst>
                    <a:ext uri="{9D8B030D-6E8A-4147-A177-3AD203B41FA5}">
                      <a16:colId xmlns:a16="http://schemas.microsoft.com/office/drawing/2014/main" val="20010"/>
                    </a:ext>
                  </a:extLst>
                </a:gridCol>
                <a:gridCol w="534120">
                  <a:extLst>
                    <a:ext uri="{9D8B030D-6E8A-4147-A177-3AD203B41FA5}">
                      <a16:colId xmlns:a16="http://schemas.microsoft.com/office/drawing/2014/main" val="20011"/>
                    </a:ext>
                  </a:extLst>
                </a:gridCol>
              </a:tblGrid>
              <a:tr h="123127">
                <a:tc gridSpan="12">
                  <a:txBody>
                    <a:bodyPr/>
                    <a:lstStyle/>
                    <a:p>
                      <a:pPr algn="ctr" fontAlgn="ctr"/>
                      <a:r>
                        <a:rPr lang="hr-HR" sz="800" b="1" i="0" u="none" strike="noStrike" dirty="0">
                          <a:solidFill>
                            <a:srgbClr val="000000"/>
                          </a:solidFill>
                          <a:latin typeface="Times New Roman" pitchFamily="18" charset="0"/>
                          <a:cs typeface="Times New Roman" pitchFamily="18" charset="0"/>
                        </a:rPr>
                        <a:t>NASTAVNI PLAN TURISTIČKI TEHNIČAR DESTINACIJE/ TURISTIČKA TEHNIČARKA DESTINACIJE</a:t>
                      </a:r>
                    </a:p>
                  </a:txBody>
                  <a:tcPr marL="2845" marR="2845" marT="284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000"/>
                  </a:ext>
                </a:extLst>
              </a:tr>
              <a:tr h="147415">
                <a:tc rowSpan="2" gridSpan="2">
                  <a:txBody>
                    <a:bodyPr/>
                    <a:lstStyle/>
                    <a:p>
                      <a:pPr algn="ctr" fontAlgn="ctr"/>
                      <a:r>
                        <a:rPr lang="hr-HR" sz="800" b="1" i="0" u="none" strike="noStrike" dirty="0">
                          <a:solidFill>
                            <a:srgbClr val="000000"/>
                          </a:solidFill>
                          <a:latin typeface="Times New Roman" pitchFamily="18" charset="0"/>
                          <a:cs typeface="Times New Roman" pitchFamily="18" charset="0"/>
                        </a:rPr>
                        <a:t>Naziv MODULA/NASTAVNOG PREDMETA</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hMerge="1">
                  <a:txBody>
                    <a:bodyPr/>
                    <a:lstStyle/>
                    <a:p>
                      <a:endParaRPr lang="hr-HR"/>
                    </a:p>
                  </a:txBody>
                  <a:tcPr/>
                </a:tc>
                <a:tc gridSpan="8">
                  <a:txBody>
                    <a:bodyPr/>
                    <a:lstStyle/>
                    <a:p>
                      <a:pPr algn="ctr" fontAlgn="ctr"/>
                      <a:r>
                        <a:rPr lang="hr-HR" sz="800" b="1" i="0" u="none" strike="noStrike">
                          <a:solidFill>
                            <a:srgbClr val="000000"/>
                          </a:solidFill>
                          <a:latin typeface="Times New Roman" pitchFamily="18" charset="0"/>
                          <a:cs typeface="Times New Roman" pitchFamily="18" charset="0"/>
                        </a:rPr>
                        <a:t>Razred, Godišnja satnica, CSVET bodovi</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rowSpan="2">
                  <a:txBody>
                    <a:bodyPr/>
                    <a:lstStyle/>
                    <a:p>
                      <a:pPr algn="ctr" fontAlgn="ctr"/>
                      <a:r>
                        <a:rPr lang="hr-HR" sz="800" b="1" i="0" u="none" strike="noStrike">
                          <a:solidFill>
                            <a:srgbClr val="000000"/>
                          </a:solidFill>
                          <a:latin typeface="Times New Roman" pitchFamily="18" charset="0"/>
                          <a:cs typeface="Times New Roman" pitchFamily="18" charset="0"/>
                        </a:rPr>
                        <a:t>UKUPNO GODIŠNJE SATI</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hr-HR" sz="800" b="1" i="0" u="none" strike="noStrike">
                          <a:solidFill>
                            <a:srgbClr val="000000"/>
                          </a:solidFill>
                          <a:latin typeface="Times New Roman" pitchFamily="18" charset="0"/>
                          <a:cs typeface="Times New Roman" pitchFamily="18" charset="0"/>
                        </a:rPr>
                        <a:t>UKUPNO</a:t>
                      </a:r>
                      <a:br>
                        <a:rPr lang="hr-HR" sz="800" b="1" i="0" u="none" strike="noStrike">
                          <a:solidFill>
                            <a:srgbClr val="000000"/>
                          </a:solidFill>
                          <a:latin typeface="Times New Roman" pitchFamily="18" charset="0"/>
                          <a:cs typeface="Times New Roman" pitchFamily="18" charset="0"/>
                        </a:rPr>
                      </a:br>
                      <a:r>
                        <a:rPr lang="hr-HR" sz="800" b="1" i="0" u="none" strike="noStrike">
                          <a:solidFill>
                            <a:srgbClr val="000000"/>
                          </a:solidFill>
                          <a:latin typeface="Times New Roman" pitchFamily="18" charset="0"/>
                          <a:cs typeface="Times New Roman" pitchFamily="18" charset="0"/>
                        </a:rPr>
                        <a:t>CSVET</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336670">
                <a:tc gridSpan="2" vMerge="1">
                  <a:txBody>
                    <a:bodyPr/>
                    <a:lstStyle/>
                    <a:p>
                      <a:endParaRPr lang="hr-HR"/>
                    </a:p>
                  </a:txBody>
                  <a:tcPr/>
                </a:tc>
                <a:tc hMerge="1" vMerge="1">
                  <a:txBody>
                    <a:bodyPr/>
                    <a:lstStyle/>
                    <a:p>
                      <a:endParaRPr lang="hr-HR"/>
                    </a:p>
                  </a:txBody>
                  <a:tcPr/>
                </a:tc>
                <a:tc>
                  <a:txBody>
                    <a:bodyPr/>
                    <a:lstStyle/>
                    <a:p>
                      <a:pPr algn="ctr" fontAlgn="ctr"/>
                      <a:r>
                        <a:rPr lang="hr-HR" sz="800" b="1" i="0" u="none" strike="noStrike">
                          <a:solidFill>
                            <a:srgbClr val="000000"/>
                          </a:solidFill>
                          <a:latin typeface="Times New Roman" pitchFamily="18" charset="0"/>
                          <a:cs typeface="Times New Roman" pitchFamily="18" charset="0"/>
                        </a:rPr>
                        <a:t>1.</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CSVET</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CSVET</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3.</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CSVET</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CSVET</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hr-HR"/>
                    </a:p>
                  </a:txBody>
                  <a:tcPr/>
                </a:tc>
                <a:tc vMerge="1">
                  <a:txBody>
                    <a:bodyPr/>
                    <a:lstStyle/>
                    <a:p>
                      <a:endParaRPr lang="hr-HR"/>
                    </a:p>
                  </a:txBody>
                  <a:tcPr/>
                </a:tc>
                <a:extLst>
                  <a:ext uri="{0D108BD9-81ED-4DB2-BD59-A6C34878D82A}">
                    <a16:rowId xmlns:a16="http://schemas.microsoft.com/office/drawing/2014/main" val="10002"/>
                  </a:ext>
                </a:extLst>
              </a:tr>
              <a:tr h="123127">
                <a:tc rowSpan="8">
                  <a:txBody>
                    <a:bodyPr/>
                    <a:lstStyle/>
                    <a:p>
                      <a:pPr algn="ctr" fontAlgn="ctr"/>
                      <a:r>
                        <a:rPr lang="hr-HR" sz="800" b="1" i="0" u="none" strike="noStrike" dirty="0">
                          <a:solidFill>
                            <a:srgbClr val="000000"/>
                          </a:solidFill>
                          <a:latin typeface="Times New Roman" pitchFamily="18" charset="0"/>
                          <a:cs typeface="Times New Roman" pitchFamily="18" charset="0"/>
                        </a:rPr>
                        <a:t>OPĆEOBRAZOVNI DIO</a:t>
                      </a:r>
                    </a:p>
                  </a:txBody>
                  <a:tcPr marL="2845" marR="2845" marT="284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dirty="0">
                          <a:solidFill>
                            <a:srgbClr val="000000"/>
                          </a:solidFill>
                          <a:latin typeface="Times New Roman" pitchFamily="18" charset="0"/>
                          <a:cs typeface="Times New Roman" pitchFamily="18" charset="0"/>
                        </a:rPr>
                        <a:t>Hrvatski jezik</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140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8</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140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8</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140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8</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128</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8</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548</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32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123127">
                <a:tc vMerge="1">
                  <a:txBody>
                    <a:bodyPr/>
                    <a:lstStyle/>
                    <a:p>
                      <a:endParaRPr lang="hr-HR"/>
                    </a:p>
                  </a:txBody>
                  <a:tcPr/>
                </a:tc>
                <a:tc>
                  <a:txBody>
                    <a:bodyPr/>
                    <a:lstStyle/>
                    <a:p>
                      <a:pPr algn="l" fontAlgn="ctr"/>
                      <a:r>
                        <a:rPr lang="hr-HR" sz="800" b="0" i="0" u="none" strike="noStrike" dirty="0">
                          <a:solidFill>
                            <a:srgbClr val="000000"/>
                          </a:solidFill>
                          <a:latin typeface="Times New Roman" pitchFamily="18" charset="0"/>
                          <a:cs typeface="Times New Roman" pitchFamily="18" charset="0"/>
                        </a:rPr>
                        <a:t>Strani jezik I</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70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64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274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16</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123127">
                <a:tc vMerge="1">
                  <a:txBody>
                    <a:bodyPr/>
                    <a:lstStyle/>
                    <a:p>
                      <a:endParaRPr lang="hr-HR"/>
                    </a:p>
                  </a:txBody>
                  <a:tcPr/>
                </a:tc>
                <a:tc>
                  <a:txBody>
                    <a:bodyPr/>
                    <a:lstStyle/>
                    <a:p>
                      <a:pPr algn="l" fontAlgn="ctr"/>
                      <a:r>
                        <a:rPr lang="hr-HR" sz="800" b="0" i="0" u="none" strike="noStrike" dirty="0">
                          <a:solidFill>
                            <a:srgbClr val="000000"/>
                          </a:solidFill>
                          <a:latin typeface="Times New Roman" pitchFamily="18" charset="0"/>
                          <a:cs typeface="Times New Roman" pitchFamily="18" charset="0"/>
                        </a:rPr>
                        <a:t>Matematika</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140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8</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140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8</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6</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96</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6</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481</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28</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123127">
                <a:tc vMerge="1">
                  <a:txBody>
                    <a:bodyPr/>
                    <a:lstStyle/>
                    <a:p>
                      <a:endParaRPr lang="hr-HR"/>
                    </a:p>
                  </a:txBody>
                  <a:tcPr/>
                </a:tc>
                <a:tc>
                  <a:txBody>
                    <a:bodyPr/>
                    <a:lstStyle/>
                    <a:p>
                      <a:pPr algn="l" fontAlgn="ctr"/>
                      <a:r>
                        <a:rPr lang="hr-HR" sz="800" b="0" i="0" u="none" strike="noStrike" dirty="0">
                          <a:solidFill>
                            <a:srgbClr val="000000"/>
                          </a:solidFill>
                          <a:latin typeface="Times New Roman" pitchFamily="18" charset="0"/>
                          <a:cs typeface="Times New Roman" pitchFamily="18" charset="0"/>
                        </a:rPr>
                        <a:t>Tjelesna i zdravstvena kultura</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64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274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8</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123127">
                <a:tc vMerge="1">
                  <a:txBody>
                    <a:bodyPr/>
                    <a:lstStyle/>
                    <a:p>
                      <a:endParaRPr lang="hr-HR"/>
                    </a:p>
                  </a:txBody>
                  <a:tcPr/>
                </a:tc>
                <a:tc>
                  <a:txBody>
                    <a:bodyPr/>
                    <a:lstStyle/>
                    <a:p>
                      <a:pPr algn="l" fontAlgn="ctr"/>
                      <a:r>
                        <a:rPr lang="hr-HR" sz="800" b="0" i="0" u="none" strike="noStrike" dirty="0">
                          <a:solidFill>
                            <a:srgbClr val="000000"/>
                          </a:solidFill>
                          <a:latin typeface="Times New Roman" pitchFamily="18" charset="0"/>
                          <a:cs typeface="Times New Roman" pitchFamily="18" charset="0"/>
                        </a:rPr>
                        <a:t>Povijest</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6</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123127">
                <a:tc vMerge="1">
                  <a:txBody>
                    <a:bodyPr/>
                    <a:lstStyle/>
                    <a:p>
                      <a:endParaRPr lang="hr-HR"/>
                    </a:p>
                  </a:txBody>
                  <a:tcPr/>
                </a:tc>
                <a:tc>
                  <a:txBody>
                    <a:bodyPr/>
                    <a:lstStyle/>
                    <a:p>
                      <a:pPr algn="l" fontAlgn="ctr"/>
                      <a:r>
                        <a:rPr lang="hr-HR" sz="800" b="0" i="0" u="none" strike="noStrike" dirty="0">
                          <a:solidFill>
                            <a:srgbClr val="000000"/>
                          </a:solidFill>
                          <a:latin typeface="Times New Roman" pitchFamily="18" charset="0"/>
                          <a:cs typeface="Times New Roman" pitchFamily="18" charset="0"/>
                        </a:rPr>
                        <a:t>Geografija</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64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64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3</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123127">
                <a:tc vMerge="1">
                  <a:txBody>
                    <a:bodyPr/>
                    <a:lstStyle/>
                    <a:p>
                      <a:endParaRPr lang="hr-HR"/>
                    </a:p>
                  </a:txBody>
                  <a:tcPr/>
                </a:tc>
                <a:tc>
                  <a:txBody>
                    <a:bodyPr/>
                    <a:lstStyle/>
                    <a:p>
                      <a:pPr algn="l" fontAlgn="ctr"/>
                      <a:r>
                        <a:rPr lang="hr-HR" sz="800" b="0" i="0" u="none" strike="noStrike" dirty="0">
                          <a:solidFill>
                            <a:srgbClr val="000000"/>
                          </a:solidFill>
                          <a:latin typeface="Times New Roman" pitchFamily="18" charset="0"/>
                          <a:cs typeface="Times New Roman" pitchFamily="18" charset="0"/>
                        </a:rPr>
                        <a:t>Politika i gospodarstvo</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123127">
                <a:tc vMerge="1">
                  <a:txBody>
                    <a:bodyPr/>
                    <a:lstStyle/>
                    <a:p>
                      <a:endParaRPr lang="hr-HR"/>
                    </a:p>
                  </a:txBody>
                  <a:tcPr/>
                </a:tc>
                <a:tc>
                  <a:txBody>
                    <a:bodyPr/>
                    <a:lstStyle/>
                    <a:p>
                      <a:pPr algn="l" fontAlgn="ctr"/>
                      <a:r>
                        <a:rPr lang="hr-HR" sz="800" b="0" i="0" u="none" strike="noStrike" dirty="0">
                          <a:solidFill>
                            <a:srgbClr val="000000"/>
                          </a:solidFill>
                          <a:latin typeface="Times New Roman" pitchFamily="18" charset="0"/>
                          <a:cs typeface="Times New Roman" pitchFamily="18" charset="0"/>
                        </a:rPr>
                        <a:t>Vjeronauk/Etika</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35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137</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176160">
                <a:tc rowSpan="29">
                  <a:txBody>
                    <a:bodyPr/>
                    <a:lstStyle/>
                    <a:p>
                      <a:pPr algn="ctr" fontAlgn="ctr"/>
                      <a:r>
                        <a:rPr lang="hr-HR" sz="800" b="1" i="0" u="none" strike="noStrike" dirty="0">
                          <a:solidFill>
                            <a:srgbClr val="000000"/>
                          </a:solidFill>
                          <a:latin typeface="Times New Roman" pitchFamily="18" charset="0"/>
                          <a:cs typeface="Times New Roman" pitchFamily="18" charset="0"/>
                        </a:rPr>
                        <a:t>OBVEZNI MODULI</a:t>
                      </a:r>
                    </a:p>
                  </a:txBody>
                  <a:tcPr marL="2845" marR="2845" marT="284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1" i="0" u="none" strike="noStrike" dirty="0">
                          <a:solidFill>
                            <a:srgbClr val="000000"/>
                          </a:solidFill>
                          <a:latin typeface="Times New Roman" pitchFamily="18" charset="0"/>
                          <a:cs typeface="Times New Roman" pitchFamily="18" charset="0"/>
                        </a:rPr>
                        <a:t>UKUPNO OPĆEOBRAZOVNI DIO</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490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25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490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25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455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23</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480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26</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1915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99</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r h="243446">
                <a:tc vMerge="1">
                  <a:txBody>
                    <a:bodyPr/>
                    <a:lstStyle/>
                    <a:p>
                      <a:endParaRPr lang="hr-HR"/>
                    </a:p>
                  </a:txBody>
                  <a:tcPr/>
                </a:tc>
                <a:tc>
                  <a:txBody>
                    <a:bodyPr/>
                    <a:lstStyle/>
                    <a:p>
                      <a:pPr algn="l" fontAlgn="ctr"/>
                      <a:r>
                        <a:rPr lang="pl-PL" sz="800" b="0" i="0" u="none" strike="noStrike">
                          <a:solidFill>
                            <a:srgbClr val="000000"/>
                          </a:solidFill>
                          <a:latin typeface="Times New Roman" pitchFamily="18" charset="0"/>
                          <a:cs typeface="Times New Roman" pitchFamily="18" charset="0"/>
                        </a:rPr>
                        <a:t>Zaštita na radu u turizmu i ugostiteljstvu</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25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1</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r h="147415">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Turistički sustav</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100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3"/>
                  </a:ext>
                </a:extLst>
              </a:tr>
              <a:tr h="147415">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Održivi razvoj turizma</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100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4"/>
                  </a:ext>
                </a:extLst>
              </a:tr>
              <a:tr h="147415">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Poslovanje u turizmu</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125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125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5"/>
                  </a:ext>
                </a:extLst>
              </a:tr>
              <a:tr h="243446">
                <a:tc vMerge="1">
                  <a:txBody>
                    <a:bodyPr/>
                    <a:lstStyle/>
                    <a:p>
                      <a:endParaRPr lang="hr-HR"/>
                    </a:p>
                  </a:txBody>
                  <a:tcPr/>
                </a:tc>
                <a:tc>
                  <a:txBody>
                    <a:bodyPr/>
                    <a:lstStyle/>
                    <a:p>
                      <a:pPr algn="l" fontAlgn="ctr"/>
                      <a:r>
                        <a:rPr lang="hr-HR" sz="800" b="0" i="0" u="none" strike="noStrike" dirty="0">
                          <a:solidFill>
                            <a:srgbClr val="000000"/>
                          </a:solidFill>
                          <a:latin typeface="Times New Roman" pitchFamily="18" charset="0"/>
                          <a:cs typeface="Times New Roman" pitchFamily="18" charset="0"/>
                        </a:rPr>
                        <a:t>Temeljni čimbenici turističkih destinacija</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175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175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7</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6"/>
                  </a:ext>
                </a:extLst>
              </a:tr>
              <a:tr h="243446">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Komunikacijske vještine u turizmu</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150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6</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150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6</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7"/>
                  </a:ext>
                </a:extLst>
              </a:tr>
              <a:tr h="243446">
                <a:tc vMerge="1">
                  <a:txBody>
                    <a:bodyPr/>
                    <a:lstStyle/>
                    <a:p>
                      <a:endParaRPr lang="hr-HR"/>
                    </a:p>
                  </a:txBody>
                  <a:tcPr/>
                </a:tc>
                <a:tc>
                  <a:txBody>
                    <a:bodyPr/>
                    <a:lstStyle/>
                    <a:p>
                      <a:pPr algn="l" fontAlgn="ctr"/>
                      <a:r>
                        <a:rPr lang="pl-PL" sz="800" b="0" i="0" u="none" strike="noStrike">
                          <a:solidFill>
                            <a:srgbClr val="000000"/>
                          </a:solidFill>
                          <a:latin typeface="Times New Roman" pitchFamily="18" charset="0"/>
                          <a:cs typeface="Times New Roman" pitchFamily="18" charset="0"/>
                        </a:rPr>
                        <a:t>Strani jezik u turizmu 1 </a:t>
                      </a:r>
                      <a:br>
                        <a:rPr lang="pl-PL" sz="800" b="0" i="0" u="none" strike="noStrike">
                          <a:solidFill>
                            <a:srgbClr val="000000"/>
                          </a:solidFill>
                          <a:latin typeface="Times New Roman" pitchFamily="18" charset="0"/>
                          <a:cs typeface="Times New Roman" pitchFamily="18" charset="0"/>
                        </a:rPr>
                      </a:br>
                      <a:endParaRPr lang="pl-PL" sz="800" b="0" i="0" u="none" strike="noStrike">
                        <a:solidFill>
                          <a:srgbClr val="000000"/>
                        </a:solidFill>
                        <a:latin typeface="Times New Roman" pitchFamily="18" charset="0"/>
                        <a:cs typeface="Times New Roman" pitchFamily="18" charset="0"/>
                      </a:endParaRP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150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6</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150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6</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8"/>
                  </a:ext>
                </a:extLst>
              </a:tr>
              <a:tr h="147415">
                <a:tc vMerge="1">
                  <a:txBody>
                    <a:bodyPr/>
                    <a:lstStyle/>
                    <a:p>
                      <a:endParaRPr lang="hr-HR"/>
                    </a:p>
                  </a:txBody>
                  <a:tcPr/>
                </a:tc>
                <a:tc>
                  <a:txBody>
                    <a:bodyPr/>
                    <a:lstStyle/>
                    <a:p>
                      <a:pPr algn="l" fontAlgn="ctr"/>
                      <a:r>
                        <a:rPr lang="pl-PL" sz="800" b="0" i="0" u="none" strike="noStrike">
                          <a:solidFill>
                            <a:srgbClr val="000000"/>
                          </a:solidFill>
                          <a:latin typeface="Times New Roman" pitchFamily="18" charset="0"/>
                          <a:cs typeface="Times New Roman" pitchFamily="18" charset="0"/>
                        </a:rPr>
                        <a:t>Poslovni strani jezik u turizmu 1</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9"/>
                  </a:ext>
                </a:extLst>
              </a:tr>
              <a:tr h="147415">
                <a:tc vMerge="1">
                  <a:txBody>
                    <a:bodyPr/>
                    <a:lstStyle/>
                    <a:p>
                      <a:endParaRPr lang="hr-HR"/>
                    </a:p>
                  </a:txBody>
                  <a:tcPr/>
                </a:tc>
                <a:tc>
                  <a:txBody>
                    <a:bodyPr/>
                    <a:lstStyle/>
                    <a:p>
                      <a:pPr algn="l" fontAlgn="ctr"/>
                      <a:r>
                        <a:rPr lang="pl-PL" sz="800" b="0" i="0" u="none" strike="noStrike">
                          <a:solidFill>
                            <a:srgbClr val="000000"/>
                          </a:solidFill>
                          <a:latin typeface="Times New Roman" pitchFamily="18" charset="0"/>
                          <a:cs typeface="Times New Roman" pitchFamily="18" charset="0"/>
                        </a:rPr>
                        <a:t>Pravo i poduzetništvo u turizmu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200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8</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200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8</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0"/>
                  </a:ext>
                </a:extLst>
              </a:tr>
              <a:tr h="147415">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Osnove IKT-a</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1"/>
                  </a:ext>
                </a:extLst>
              </a:tr>
              <a:tr h="147415">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Uvod u umjetnost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50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50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2"/>
                  </a:ext>
                </a:extLst>
              </a:tr>
              <a:tr h="147415">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Prodaja i recepcijsko poslovanje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125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125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3"/>
                  </a:ext>
                </a:extLst>
              </a:tr>
              <a:tr h="243446">
                <a:tc vMerge="1">
                  <a:txBody>
                    <a:bodyPr/>
                    <a:lstStyle/>
                    <a:p>
                      <a:endParaRPr lang="hr-HR"/>
                    </a:p>
                  </a:txBody>
                  <a:tcPr/>
                </a:tc>
                <a:tc>
                  <a:txBody>
                    <a:bodyPr/>
                    <a:lstStyle/>
                    <a:p>
                      <a:pPr algn="l" fontAlgn="b"/>
                      <a:r>
                        <a:rPr lang="pl-PL" sz="800" b="0" i="0" u="none" strike="noStrike">
                          <a:solidFill>
                            <a:srgbClr val="000000"/>
                          </a:solidFill>
                          <a:latin typeface="Times New Roman" pitchFamily="18" charset="0"/>
                          <a:cs typeface="Times New Roman" pitchFamily="18" charset="0"/>
                        </a:rPr>
                        <a:t>Strani jezik u turizmu 2</a:t>
                      </a:r>
                      <a:br>
                        <a:rPr lang="pl-PL" sz="800" b="0" i="0" u="none" strike="noStrike">
                          <a:solidFill>
                            <a:srgbClr val="000000"/>
                          </a:solidFill>
                          <a:latin typeface="Times New Roman" pitchFamily="18" charset="0"/>
                          <a:cs typeface="Times New Roman" pitchFamily="18" charset="0"/>
                        </a:rPr>
                      </a:br>
                      <a:endParaRPr lang="pl-PL" sz="800" b="0" i="0" u="none" strike="noStrike">
                        <a:solidFill>
                          <a:srgbClr val="000000"/>
                        </a:solidFill>
                        <a:latin typeface="Times New Roman" pitchFamily="18" charset="0"/>
                        <a:cs typeface="Times New Roman" pitchFamily="18" charset="0"/>
                      </a:endParaRPr>
                    </a:p>
                  </a:txBody>
                  <a:tcPr marL="2845" marR="2845" marT="2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150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6</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150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6</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4"/>
                  </a:ext>
                </a:extLst>
              </a:tr>
              <a:tr h="147415">
                <a:tc vMerge="1">
                  <a:txBody>
                    <a:bodyPr/>
                    <a:lstStyle/>
                    <a:p>
                      <a:endParaRPr lang="hr-HR"/>
                    </a:p>
                  </a:txBody>
                  <a:tcPr/>
                </a:tc>
                <a:tc>
                  <a:txBody>
                    <a:bodyPr/>
                    <a:lstStyle/>
                    <a:p>
                      <a:pPr algn="l" fontAlgn="ctr"/>
                      <a:r>
                        <a:rPr lang="pl-PL" sz="800" b="0" i="0" u="none" strike="noStrike">
                          <a:solidFill>
                            <a:srgbClr val="000000"/>
                          </a:solidFill>
                          <a:latin typeface="Times New Roman" pitchFamily="18" charset="0"/>
                          <a:cs typeface="Times New Roman" pitchFamily="18" charset="0"/>
                        </a:rPr>
                        <a:t>Poslovni strani jezik u turizmu 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100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5"/>
                  </a:ext>
                </a:extLst>
              </a:tr>
              <a:tr h="147415">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Konkurentnost u turizmu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50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50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6"/>
                  </a:ext>
                </a:extLst>
              </a:tr>
              <a:tr h="243446">
                <a:tc vMerge="1">
                  <a:txBody>
                    <a:bodyPr/>
                    <a:lstStyle/>
                    <a:p>
                      <a:endParaRPr lang="hr-HR"/>
                    </a:p>
                  </a:txBody>
                  <a:tcPr/>
                </a:tc>
                <a:tc>
                  <a:txBody>
                    <a:bodyPr/>
                    <a:lstStyle/>
                    <a:p>
                      <a:pPr algn="l" fontAlgn="ctr"/>
                      <a:r>
                        <a:rPr lang="pl-PL" sz="800" b="0" i="0" u="none" strike="noStrike">
                          <a:solidFill>
                            <a:srgbClr val="000000"/>
                          </a:solidFill>
                          <a:latin typeface="Times New Roman" pitchFamily="18" charset="0"/>
                          <a:cs typeface="Times New Roman" pitchFamily="18" charset="0"/>
                        </a:rPr>
                        <a:t>Engleski jezik u struci: </a:t>
                      </a:r>
                      <a:br>
                        <a:rPr lang="pl-PL" sz="800" b="0" i="0" u="none" strike="noStrike">
                          <a:solidFill>
                            <a:srgbClr val="000000"/>
                          </a:solidFill>
                          <a:latin typeface="Times New Roman" pitchFamily="18" charset="0"/>
                          <a:cs typeface="Times New Roman" pitchFamily="18" charset="0"/>
                        </a:rPr>
                      </a:br>
                      <a:r>
                        <a:rPr lang="pl-PL" sz="800" b="0" i="0" u="none" strike="noStrike">
                          <a:solidFill>
                            <a:srgbClr val="000000"/>
                          </a:solidFill>
                          <a:latin typeface="Times New Roman" pitchFamily="18" charset="0"/>
                          <a:cs typeface="Times New Roman" pitchFamily="18" charset="0"/>
                        </a:rPr>
                        <a:t>Jezik i komunikacija 1</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50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50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7"/>
                  </a:ext>
                </a:extLst>
              </a:tr>
              <a:tr h="147415">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Zavičajna baština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75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3</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8"/>
                  </a:ext>
                </a:extLst>
              </a:tr>
              <a:tr h="161641">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Posredničko poslovanje u turizmu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200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8</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200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8</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9"/>
                  </a:ext>
                </a:extLst>
              </a:tr>
              <a:tr h="147415">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Psihologija u turizmu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125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125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0"/>
                  </a:ext>
                </a:extLst>
              </a:tr>
              <a:tr h="243446">
                <a:tc vMerge="1">
                  <a:txBody>
                    <a:bodyPr/>
                    <a:lstStyle/>
                    <a:p>
                      <a:endParaRPr lang="hr-HR"/>
                    </a:p>
                  </a:txBody>
                  <a:tcPr/>
                </a:tc>
                <a:tc>
                  <a:txBody>
                    <a:bodyPr/>
                    <a:lstStyle/>
                    <a:p>
                      <a:pPr algn="l" fontAlgn="ctr"/>
                      <a:r>
                        <a:rPr lang="pl-PL" sz="800" b="0" i="0" u="none" strike="noStrike">
                          <a:solidFill>
                            <a:srgbClr val="000000"/>
                          </a:solidFill>
                          <a:latin typeface="Times New Roman" pitchFamily="18" charset="0"/>
                          <a:cs typeface="Times New Roman" pitchFamily="18" charset="0"/>
                        </a:rPr>
                        <a:t>Engleski jezik u poslovnoj komunikaciji</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50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50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2</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1"/>
                  </a:ext>
                </a:extLst>
              </a:tr>
              <a:tr h="147415">
                <a:tc vMerge="1">
                  <a:txBody>
                    <a:bodyPr/>
                    <a:lstStyle/>
                    <a:p>
                      <a:endParaRPr lang="hr-HR"/>
                    </a:p>
                  </a:txBody>
                  <a:tcPr/>
                </a:tc>
                <a:tc>
                  <a:txBody>
                    <a:bodyPr/>
                    <a:lstStyle/>
                    <a:p>
                      <a:pPr algn="l" fontAlgn="ctr"/>
                      <a:r>
                        <a:rPr lang="pl-PL" sz="800" b="0" i="0" u="none" strike="noStrike">
                          <a:solidFill>
                            <a:srgbClr val="000000"/>
                          </a:solidFill>
                          <a:latin typeface="Times New Roman" pitchFamily="18" charset="0"/>
                          <a:cs typeface="Times New Roman" pitchFamily="18" charset="0"/>
                        </a:rPr>
                        <a:t>Strani jezik u turizmu 3</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150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6</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150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6</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2"/>
                  </a:ext>
                </a:extLst>
              </a:tr>
              <a:tr h="243446">
                <a:tc vMerge="1">
                  <a:txBody>
                    <a:bodyPr/>
                    <a:lstStyle/>
                    <a:p>
                      <a:endParaRPr lang="hr-HR"/>
                    </a:p>
                  </a:txBody>
                  <a:tcPr/>
                </a:tc>
                <a:tc>
                  <a:txBody>
                    <a:bodyPr/>
                    <a:lstStyle/>
                    <a:p>
                      <a:pPr algn="l" fontAlgn="ctr"/>
                      <a:r>
                        <a:rPr lang="pl-PL" sz="800" b="0" i="0" u="none" strike="noStrike">
                          <a:solidFill>
                            <a:srgbClr val="000000"/>
                          </a:solidFill>
                          <a:latin typeface="Times New Roman" pitchFamily="18" charset="0"/>
                          <a:cs typeface="Times New Roman" pitchFamily="18" charset="0"/>
                        </a:rPr>
                        <a:t>Poslovni strani jezik u turizmu 3</a:t>
                      </a:r>
                      <a:br>
                        <a:rPr lang="pl-PL" sz="800" b="0" i="0" u="none" strike="noStrike">
                          <a:solidFill>
                            <a:srgbClr val="000000"/>
                          </a:solidFill>
                          <a:latin typeface="Times New Roman" pitchFamily="18" charset="0"/>
                          <a:cs typeface="Times New Roman" pitchFamily="18" charset="0"/>
                        </a:rPr>
                      </a:br>
                      <a:r>
                        <a:rPr lang="pl-PL"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100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150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3"/>
                  </a:ext>
                </a:extLst>
              </a:tr>
              <a:tr h="147415">
                <a:tc vMerge="1">
                  <a:txBody>
                    <a:bodyPr/>
                    <a:lstStyle/>
                    <a:p>
                      <a:endParaRPr lang="hr-HR"/>
                    </a:p>
                  </a:txBody>
                  <a:tcPr/>
                </a:tc>
                <a:tc>
                  <a:txBody>
                    <a:bodyPr/>
                    <a:lstStyle/>
                    <a:p>
                      <a:pPr algn="l" fontAlgn="ctr"/>
                      <a:r>
                        <a:rPr lang="pl-PL" sz="800" b="0" i="0" u="none" strike="noStrike">
                          <a:solidFill>
                            <a:srgbClr val="000000"/>
                          </a:solidFill>
                          <a:latin typeface="Times New Roman" pitchFamily="18" charset="0"/>
                          <a:cs typeface="Times New Roman" pitchFamily="18" charset="0"/>
                        </a:rPr>
                        <a:t>Strani jezik u turizmu 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150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6</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150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6</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4"/>
                  </a:ext>
                </a:extLst>
              </a:tr>
              <a:tr h="243446">
                <a:tc vMerge="1">
                  <a:txBody>
                    <a:bodyPr/>
                    <a:lstStyle/>
                    <a:p>
                      <a:endParaRPr lang="hr-HR"/>
                    </a:p>
                  </a:txBody>
                  <a:tcPr/>
                </a:tc>
                <a:tc>
                  <a:txBody>
                    <a:bodyPr/>
                    <a:lstStyle/>
                    <a:p>
                      <a:pPr algn="l" fontAlgn="ctr"/>
                      <a:r>
                        <a:rPr lang="pl-PL" sz="800" b="0" i="0" u="none" strike="noStrike">
                          <a:solidFill>
                            <a:srgbClr val="000000"/>
                          </a:solidFill>
                          <a:latin typeface="Times New Roman" pitchFamily="18" charset="0"/>
                          <a:cs typeface="Times New Roman" pitchFamily="18" charset="0"/>
                        </a:rPr>
                        <a:t>Poslovni strani jezik u turizmu 4</a:t>
                      </a:r>
                      <a:br>
                        <a:rPr lang="pl-PL" sz="800" b="0" i="0" u="none" strike="noStrike">
                          <a:solidFill>
                            <a:srgbClr val="000000"/>
                          </a:solidFill>
                          <a:latin typeface="Times New Roman" pitchFamily="18" charset="0"/>
                          <a:cs typeface="Times New Roman" pitchFamily="18" charset="0"/>
                        </a:rPr>
                      </a:br>
                      <a:r>
                        <a:rPr lang="pl-PL"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100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100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5"/>
                  </a:ext>
                </a:extLst>
              </a:tr>
              <a:tr h="243446">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Istraživanje i marketing u turističkoj destinaciji</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225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9</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225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9</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6"/>
                  </a:ext>
                </a:extLst>
              </a:tr>
              <a:tr h="147415">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Manifestacije u destinaciji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75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3</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7"/>
                  </a:ext>
                </a:extLst>
              </a:tr>
              <a:tr h="147415">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Destinacijski menadžment</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75</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3</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8"/>
                  </a:ext>
                </a:extLst>
              </a:tr>
              <a:tr h="123127">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Idejni projekt u turizmu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4</a:t>
                      </a:r>
                    </a:p>
                  </a:txBody>
                  <a:tcPr marL="2845" marR="2845" marT="2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zervirano mjesto sadržaja 3"/>
          <p:cNvGraphicFramePr>
            <a:graphicFrameLocks noGrp="1"/>
          </p:cNvGraphicFramePr>
          <p:nvPr>
            <p:ph idx="1"/>
          </p:nvPr>
        </p:nvGraphicFramePr>
        <p:xfrm>
          <a:off x="827584" y="1268760"/>
          <a:ext cx="7451991" cy="3382992"/>
        </p:xfrm>
        <a:graphic>
          <a:graphicData uri="http://schemas.openxmlformats.org/drawingml/2006/table">
            <a:tbl>
              <a:tblPr/>
              <a:tblGrid>
                <a:gridCol w="1776782">
                  <a:extLst>
                    <a:ext uri="{9D8B030D-6E8A-4147-A177-3AD203B41FA5}">
                      <a16:colId xmlns:a16="http://schemas.microsoft.com/office/drawing/2014/main" val="20000"/>
                    </a:ext>
                  </a:extLst>
                </a:gridCol>
                <a:gridCol w="1776782">
                  <a:extLst>
                    <a:ext uri="{9D8B030D-6E8A-4147-A177-3AD203B41FA5}">
                      <a16:colId xmlns:a16="http://schemas.microsoft.com/office/drawing/2014/main" val="20001"/>
                    </a:ext>
                  </a:extLst>
                </a:gridCol>
                <a:gridCol w="354232">
                  <a:extLst>
                    <a:ext uri="{9D8B030D-6E8A-4147-A177-3AD203B41FA5}">
                      <a16:colId xmlns:a16="http://schemas.microsoft.com/office/drawing/2014/main" val="20002"/>
                    </a:ext>
                  </a:extLst>
                </a:gridCol>
                <a:gridCol w="354232">
                  <a:extLst>
                    <a:ext uri="{9D8B030D-6E8A-4147-A177-3AD203B41FA5}">
                      <a16:colId xmlns:a16="http://schemas.microsoft.com/office/drawing/2014/main" val="20003"/>
                    </a:ext>
                  </a:extLst>
                </a:gridCol>
                <a:gridCol w="354232">
                  <a:extLst>
                    <a:ext uri="{9D8B030D-6E8A-4147-A177-3AD203B41FA5}">
                      <a16:colId xmlns:a16="http://schemas.microsoft.com/office/drawing/2014/main" val="20004"/>
                    </a:ext>
                  </a:extLst>
                </a:gridCol>
                <a:gridCol w="359855">
                  <a:extLst>
                    <a:ext uri="{9D8B030D-6E8A-4147-A177-3AD203B41FA5}">
                      <a16:colId xmlns:a16="http://schemas.microsoft.com/office/drawing/2014/main" val="20005"/>
                    </a:ext>
                  </a:extLst>
                </a:gridCol>
                <a:gridCol w="359855">
                  <a:extLst>
                    <a:ext uri="{9D8B030D-6E8A-4147-A177-3AD203B41FA5}">
                      <a16:colId xmlns:a16="http://schemas.microsoft.com/office/drawing/2014/main" val="20006"/>
                    </a:ext>
                  </a:extLst>
                </a:gridCol>
                <a:gridCol w="359855">
                  <a:extLst>
                    <a:ext uri="{9D8B030D-6E8A-4147-A177-3AD203B41FA5}">
                      <a16:colId xmlns:a16="http://schemas.microsoft.com/office/drawing/2014/main" val="20007"/>
                    </a:ext>
                  </a:extLst>
                </a:gridCol>
                <a:gridCol w="359855">
                  <a:extLst>
                    <a:ext uri="{9D8B030D-6E8A-4147-A177-3AD203B41FA5}">
                      <a16:colId xmlns:a16="http://schemas.microsoft.com/office/drawing/2014/main" val="20008"/>
                    </a:ext>
                  </a:extLst>
                </a:gridCol>
                <a:gridCol w="359855">
                  <a:extLst>
                    <a:ext uri="{9D8B030D-6E8A-4147-A177-3AD203B41FA5}">
                      <a16:colId xmlns:a16="http://schemas.microsoft.com/office/drawing/2014/main" val="20009"/>
                    </a:ext>
                  </a:extLst>
                </a:gridCol>
                <a:gridCol w="489177">
                  <a:extLst>
                    <a:ext uri="{9D8B030D-6E8A-4147-A177-3AD203B41FA5}">
                      <a16:colId xmlns:a16="http://schemas.microsoft.com/office/drawing/2014/main" val="20010"/>
                    </a:ext>
                  </a:extLst>
                </a:gridCol>
                <a:gridCol w="547279">
                  <a:extLst>
                    <a:ext uri="{9D8B030D-6E8A-4147-A177-3AD203B41FA5}">
                      <a16:colId xmlns:a16="http://schemas.microsoft.com/office/drawing/2014/main" val="20011"/>
                    </a:ext>
                  </a:extLst>
                </a:gridCol>
              </a:tblGrid>
              <a:tr h="281916">
                <a:tc rowSpan="12">
                  <a:txBody>
                    <a:bodyPr/>
                    <a:lstStyle/>
                    <a:p>
                      <a:pPr algn="ctr" fontAlgn="ctr"/>
                      <a:r>
                        <a:rPr lang="hr-HR" sz="900" b="1" i="0" u="none" strike="noStrike" dirty="0">
                          <a:solidFill>
                            <a:srgbClr val="000000"/>
                          </a:solidFill>
                          <a:latin typeface="Times New Roman" pitchFamily="18" charset="0"/>
                          <a:cs typeface="Times New Roman" pitchFamily="18" charset="0"/>
                        </a:rPr>
                        <a:t>IZBORNI MODULI</a:t>
                      </a:r>
                    </a:p>
                  </a:txBody>
                  <a:tcPr marL="7048" marR="7048" marT="70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900" b="1" i="0" u="none" strike="noStrike">
                          <a:solidFill>
                            <a:srgbClr val="000000"/>
                          </a:solidFill>
                          <a:latin typeface="Times New Roman" pitchFamily="18" charset="0"/>
                          <a:cs typeface="Times New Roman" pitchFamily="18" charset="0"/>
                        </a:rPr>
                        <a:t>UKUPNO OBVEZNI STRUKOVNI MODULI</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925</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37</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825</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33</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700</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28</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725</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29</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3225</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127</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81916">
                <a:tc vMerge="1">
                  <a:txBody>
                    <a:bodyPr/>
                    <a:lstStyle/>
                    <a:p>
                      <a:endParaRPr lang="hr-HR"/>
                    </a:p>
                  </a:txBody>
                  <a:tcPr/>
                </a:tc>
                <a:tc>
                  <a:txBody>
                    <a:bodyPr/>
                    <a:lstStyle/>
                    <a:p>
                      <a:pPr algn="l" fontAlgn="ctr"/>
                      <a:r>
                        <a:rPr lang="pl-PL" sz="900" b="0" i="0" u="none" strike="noStrike" dirty="0">
                          <a:solidFill>
                            <a:srgbClr val="000000"/>
                          </a:solidFill>
                          <a:latin typeface="Times New Roman" pitchFamily="18" charset="0"/>
                          <a:cs typeface="Times New Roman" pitchFamily="18" charset="0"/>
                        </a:rPr>
                        <a:t>Osnove komuniciranja na stranom jeziku</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50</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2</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281916">
                <a:tc vMerge="1">
                  <a:txBody>
                    <a:bodyPr/>
                    <a:lstStyle/>
                    <a:p>
                      <a:endParaRPr lang="hr-HR"/>
                    </a:p>
                  </a:txBody>
                  <a:tcPr/>
                </a:tc>
                <a:tc>
                  <a:txBody>
                    <a:bodyPr/>
                    <a:lstStyle/>
                    <a:p>
                      <a:pPr algn="l" fontAlgn="ctr"/>
                      <a:r>
                        <a:rPr lang="hr-HR" sz="900" b="0" i="0" u="none" strike="noStrike">
                          <a:solidFill>
                            <a:srgbClr val="000000"/>
                          </a:solidFill>
                          <a:latin typeface="Times New Roman" pitchFamily="18" charset="0"/>
                          <a:cs typeface="Times New Roman" pitchFamily="18" charset="0"/>
                        </a:rPr>
                        <a:t>Prodajna priča u turizmu</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50</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2</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50</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2</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81916">
                <a:tc vMerge="1">
                  <a:txBody>
                    <a:bodyPr/>
                    <a:lstStyle/>
                    <a:p>
                      <a:endParaRPr lang="hr-HR"/>
                    </a:p>
                  </a:txBody>
                  <a:tcPr/>
                </a:tc>
                <a:tc>
                  <a:txBody>
                    <a:bodyPr/>
                    <a:lstStyle/>
                    <a:p>
                      <a:pPr algn="l" fontAlgn="ctr"/>
                      <a:r>
                        <a:rPr lang="hr-HR" sz="900" b="0" i="0" u="none" strike="noStrike">
                          <a:solidFill>
                            <a:srgbClr val="000000"/>
                          </a:solidFill>
                          <a:latin typeface="Times New Roman" pitchFamily="18" charset="0"/>
                          <a:cs typeface="Times New Roman" pitchFamily="18" charset="0"/>
                        </a:rPr>
                        <a:t>Nautički turizam</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50</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2</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50</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2</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281916">
                <a:tc vMerge="1">
                  <a:txBody>
                    <a:bodyPr/>
                    <a:lstStyle/>
                    <a:p>
                      <a:endParaRPr lang="hr-HR"/>
                    </a:p>
                  </a:txBody>
                  <a:tcPr/>
                </a:tc>
                <a:tc>
                  <a:txBody>
                    <a:bodyPr/>
                    <a:lstStyle/>
                    <a:p>
                      <a:pPr algn="l" fontAlgn="ctr"/>
                      <a:r>
                        <a:rPr lang="hr-HR" sz="900" b="0" i="0" u="none" strike="noStrike" dirty="0">
                          <a:solidFill>
                            <a:srgbClr val="000000"/>
                          </a:solidFill>
                          <a:latin typeface="Times New Roman" pitchFamily="18" charset="0"/>
                          <a:cs typeface="Times New Roman" pitchFamily="18" charset="0"/>
                        </a:rPr>
                        <a:t>Kamping turizam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50</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2</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50</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2</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81916">
                <a:tc vMerge="1">
                  <a:txBody>
                    <a:bodyPr/>
                    <a:lstStyle/>
                    <a:p>
                      <a:endParaRPr lang="hr-HR"/>
                    </a:p>
                  </a:txBody>
                  <a:tcPr/>
                </a:tc>
                <a:tc>
                  <a:txBody>
                    <a:bodyPr/>
                    <a:lstStyle/>
                    <a:p>
                      <a:pPr algn="l" fontAlgn="ctr"/>
                      <a:r>
                        <a:rPr lang="hr-HR" sz="900" b="0" i="0" u="none" strike="noStrike">
                          <a:solidFill>
                            <a:srgbClr val="000000"/>
                          </a:solidFill>
                          <a:latin typeface="Times New Roman" pitchFamily="18" charset="0"/>
                          <a:cs typeface="Times New Roman" pitchFamily="18" charset="0"/>
                        </a:rPr>
                        <a:t>Agroturizam</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50</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2</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50</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2</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281916">
                <a:tc vMerge="1">
                  <a:txBody>
                    <a:bodyPr/>
                    <a:lstStyle/>
                    <a:p>
                      <a:endParaRPr lang="hr-HR"/>
                    </a:p>
                  </a:txBody>
                  <a:tcPr/>
                </a:tc>
                <a:tc>
                  <a:txBody>
                    <a:bodyPr/>
                    <a:lstStyle/>
                    <a:p>
                      <a:pPr algn="l" fontAlgn="ctr"/>
                      <a:r>
                        <a:rPr lang="hr-HR" sz="900" b="0" i="0" u="none" strike="noStrike" dirty="0">
                          <a:solidFill>
                            <a:srgbClr val="000000"/>
                          </a:solidFill>
                          <a:latin typeface="Times New Roman" pitchFamily="18" charset="0"/>
                          <a:cs typeface="Times New Roman" pitchFamily="18" charset="0"/>
                        </a:rPr>
                        <a:t>Kvaliteta u turizmu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50</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2</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50</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2</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81916">
                <a:tc vMerge="1">
                  <a:txBody>
                    <a:bodyPr/>
                    <a:lstStyle/>
                    <a:p>
                      <a:endParaRPr lang="hr-HR"/>
                    </a:p>
                  </a:txBody>
                  <a:tcPr/>
                </a:tc>
                <a:tc>
                  <a:txBody>
                    <a:bodyPr/>
                    <a:lstStyle/>
                    <a:p>
                      <a:pPr algn="l" fontAlgn="ctr"/>
                      <a:r>
                        <a:rPr lang="hr-HR" sz="900" b="0" i="0" u="none" strike="noStrike">
                          <a:solidFill>
                            <a:srgbClr val="000000"/>
                          </a:solidFill>
                          <a:latin typeface="Times New Roman" pitchFamily="18" charset="0"/>
                          <a:cs typeface="Times New Roman" pitchFamily="18" charset="0"/>
                        </a:rPr>
                        <a:t>Španjolski jezik u struci</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150</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6</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150</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6</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281916">
                <a:tc vMerge="1">
                  <a:txBody>
                    <a:bodyPr/>
                    <a:lstStyle/>
                    <a:p>
                      <a:endParaRPr lang="hr-HR"/>
                    </a:p>
                  </a:txBody>
                  <a:tcPr/>
                </a:tc>
                <a:tc>
                  <a:txBody>
                    <a:bodyPr/>
                    <a:lstStyle/>
                    <a:p>
                      <a:pPr algn="l" fontAlgn="ctr"/>
                      <a:r>
                        <a:rPr lang="hr-HR" sz="900" b="0" i="0" u="none" strike="noStrike">
                          <a:solidFill>
                            <a:srgbClr val="000000"/>
                          </a:solidFill>
                          <a:latin typeface="Times New Roman" pitchFamily="18" charset="0"/>
                          <a:cs typeface="Times New Roman" pitchFamily="18" charset="0"/>
                        </a:rPr>
                        <a:t>Animacija u turizmu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150</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6</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150</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6</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81916">
                <a:tc vMerge="1">
                  <a:txBody>
                    <a:bodyPr/>
                    <a:lstStyle/>
                    <a:p>
                      <a:endParaRPr lang="hr-HR"/>
                    </a:p>
                  </a:txBody>
                  <a:tcPr/>
                </a:tc>
                <a:tc>
                  <a:txBody>
                    <a:bodyPr/>
                    <a:lstStyle/>
                    <a:p>
                      <a:pPr algn="l" fontAlgn="ctr"/>
                      <a:r>
                        <a:rPr lang="hr-HR" sz="900" b="0" i="0" u="none" strike="noStrike">
                          <a:solidFill>
                            <a:srgbClr val="000000"/>
                          </a:solidFill>
                          <a:latin typeface="Times New Roman" pitchFamily="18" charset="0"/>
                          <a:cs typeface="Times New Roman" pitchFamily="18" charset="0"/>
                        </a:rPr>
                        <a:t>Eno-gastronomija destinacije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150</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6</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150</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6</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281916">
                <a:tc vMerge="1">
                  <a:txBody>
                    <a:bodyPr/>
                    <a:lstStyle/>
                    <a:p>
                      <a:endParaRPr lang="hr-HR"/>
                    </a:p>
                  </a:txBody>
                  <a:tcPr/>
                </a:tc>
                <a:tc>
                  <a:txBody>
                    <a:bodyPr/>
                    <a:lstStyle/>
                    <a:p>
                      <a:pPr algn="l" fontAlgn="ctr"/>
                      <a:r>
                        <a:rPr lang="hr-HR" sz="900" b="0" i="0" u="none" strike="noStrike">
                          <a:solidFill>
                            <a:srgbClr val="000000"/>
                          </a:solidFill>
                          <a:latin typeface="Times New Roman" pitchFamily="18" charset="0"/>
                          <a:cs typeface="Times New Roman" pitchFamily="18" charset="0"/>
                        </a:rPr>
                        <a:t>Pametni (SMART) turizam</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135</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6</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135</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900" b="1" i="0" u="none" strike="noStrike">
                          <a:solidFill>
                            <a:srgbClr val="000000"/>
                          </a:solidFill>
                          <a:latin typeface="Times New Roman" pitchFamily="18" charset="0"/>
                          <a:cs typeface="Times New Roman" pitchFamily="18" charset="0"/>
                        </a:rPr>
                        <a:t>6</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281916">
                <a:tc vMerge="1">
                  <a:txBody>
                    <a:bodyPr/>
                    <a:lstStyle/>
                    <a:p>
                      <a:endParaRPr lang="hr-HR"/>
                    </a:p>
                  </a:txBody>
                  <a:tcPr/>
                </a:tc>
                <a:tc>
                  <a:txBody>
                    <a:bodyPr/>
                    <a:lstStyle/>
                    <a:p>
                      <a:pPr algn="l" fontAlgn="ctr"/>
                      <a:r>
                        <a:rPr lang="hr-HR" sz="900" b="0" i="0" u="none" strike="noStrike">
                          <a:solidFill>
                            <a:srgbClr val="000000"/>
                          </a:solidFill>
                          <a:latin typeface="Times New Roman" pitchFamily="18" charset="0"/>
                          <a:cs typeface="Times New Roman" pitchFamily="18" charset="0"/>
                        </a:rPr>
                        <a:t>Pametna (SMART) destinacija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135</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6</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135</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900" b="1" i="0" u="none" strike="noStrike" dirty="0">
                          <a:solidFill>
                            <a:srgbClr val="000000"/>
                          </a:solidFill>
                          <a:latin typeface="Times New Roman" pitchFamily="18" charset="0"/>
                          <a:cs typeface="Times New Roman" pitchFamily="18" charset="0"/>
                        </a:rPr>
                        <a:t>6</a:t>
                      </a:r>
                    </a:p>
                  </a:txBody>
                  <a:tcPr marL="7048" marR="7048" marT="7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4400" y="188640"/>
            <a:ext cx="8229600" cy="1143000"/>
          </a:xfrm>
        </p:spPr>
        <p:txBody>
          <a:bodyPr>
            <a:normAutofit/>
          </a:bodyPr>
          <a:lstStyle/>
          <a:p>
            <a:r>
              <a:rPr lang="hr-HR" sz="4400" b="1" i="1" dirty="0">
                <a:latin typeface="Times New Roman" pitchFamily="18" charset="0"/>
                <a:cs typeface="Times New Roman" pitchFamily="18" charset="0"/>
              </a:rPr>
              <a:t>  Pozitivne strane naše škole</a:t>
            </a:r>
            <a:endParaRPr lang="hr-HR" sz="4400" dirty="0"/>
          </a:p>
        </p:txBody>
      </p:sp>
      <p:sp>
        <p:nvSpPr>
          <p:cNvPr id="3" name="Rezervirano mjesto sadržaja 2"/>
          <p:cNvSpPr>
            <a:spLocks noGrp="1"/>
          </p:cNvSpPr>
          <p:nvPr>
            <p:ph idx="1"/>
          </p:nvPr>
        </p:nvSpPr>
        <p:spPr>
          <a:xfrm>
            <a:off x="0" y="1412776"/>
            <a:ext cx="8856984" cy="4680520"/>
          </a:xfrm>
        </p:spPr>
        <p:txBody>
          <a:bodyPr>
            <a:normAutofit fontScale="25000" lnSpcReduction="20000"/>
          </a:bodyPr>
          <a:lstStyle/>
          <a:p>
            <a:pPr algn="just"/>
            <a:r>
              <a:rPr lang="hr-HR" sz="4800" dirty="0">
                <a:latin typeface="Times New Roman" pitchFamily="18" charset="0"/>
                <a:cs typeface="Times New Roman" pitchFamily="18" charset="0"/>
              </a:rPr>
              <a:t>Škola osim redovite nastave nudi mogućnost učenja velikog broja stranih jezika; uz redovnu i izbornu nastavu (Engleski j., Njemački j., Talijanski j.), organizirana je i fakultativna nastava iz Njemačkog jezika  (DSD jezična diploma), Talijanskog  jezika  i Engleskog jezika ovisno o interesu učenika. </a:t>
            </a:r>
          </a:p>
          <a:p>
            <a:pPr algn="just">
              <a:buNone/>
            </a:pPr>
            <a:endParaRPr lang="hr-HR" sz="4800" dirty="0">
              <a:latin typeface="Times New Roman" pitchFamily="18" charset="0"/>
              <a:cs typeface="Times New Roman" pitchFamily="18" charset="0"/>
            </a:endParaRPr>
          </a:p>
          <a:p>
            <a:pPr algn="just"/>
            <a:r>
              <a:rPr lang="hr-HR" sz="4800" dirty="0">
                <a:latin typeface="Times New Roman" pitchFamily="18" charset="0"/>
                <a:cs typeface="Times New Roman" pitchFamily="18" charset="0"/>
              </a:rPr>
              <a:t>Ovisno o interesu učenika, organizira se i fakultativna nastava iz različitih predmeta kao što su Psihologija, Informatika , Geografija </a:t>
            </a:r>
            <a:r>
              <a:rPr lang="hr-HR" sz="4800" dirty="0" err="1">
                <a:latin typeface="Times New Roman" pitchFamily="18" charset="0"/>
                <a:cs typeface="Times New Roman" pitchFamily="18" charset="0"/>
              </a:rPr>
              <a:t>itd</a:t>
            </a:r>
            <a:r>
              <a:rPr lang="hr-HR" sz="4800" dirty="0">
                <a:latin typeface="Times New Roman" pitchFamily="18" charset="0"/>
                <a:cs typeface="Times New Roman" pitchFamily="18" charset="0"/>
              </a:rPr>
              <a:t>.</a:t>
            </a:r>
          </a:p>
          <a:p>
            <a:pPr algn="just">
              <a:buNone/>
            </a:pPr>
            <a:endParaRPr lang="hr-HR" sz="4800" dirty="0">
              <a:latin typeface="Times New Roman" pitchFamily="18" charset="0"/>
              <a:cs typeface="Times New Roman" pitchFamily="18" charset="0"/>
            </a:endParaRPr>
          </a:p>
          <a:p>
            <a:pPr algn="just"/>
            <a:r>
              <a:rPr lang="hr-HR" sz="4800" dirty="0">
                <a:latin typeface="Times New Roman" pitchFamily="18" charset="0"/>
                <a:cs typeface="Times New Roman" pitchFamily="18" charset="0"/>
              </a:rPr>
              <a:t>Škola nudi sadržaje dopunske i dodatne nastave za učenike kojima je potrebna dodatna pomoć  u svladavanju nastavnog gradiva kao i za one koji žele znati više i pripremati se za natjecanja iz brojnih predmeta/područja (Matematika, Informatika, Kemija, Fizika, Biologija, </a:t>
            </a:r>
            <a:r>
              <a:rPr lang="hr-HR" sz="4800" dirty="0" err="1">
                <a:latin typeface="Times New Roman" pitchFamily="18" charset="0"/>
                <a:cs typeface="Times New Roman" pitchFamily="18" charset="0"/>
              </a:rPr>
              <a:t>LiDraNo</a:t>
            </a:r>
            <a:r>
              <a:rPr lang="hr-HR" sz="4800" dirty="0">
                <a:latin typeface="Times New Roman" pitchFamily="18" charset="0"/>
                <a:cs typeface="Times New Roman" pitchFamily="18" charset="0"/>
              </a:rPr>
              <a:t>, Povijest, Zemljopis, strani jezici; Knjigovodstvo, Sajam vježbeničkih tvrtki, GASTRO, </a:t>
            </a:r>
            <a:r>
              <a:rPr lang="hr-HR" sz="4800" dirty="0" err="1">
                <a:latin typeface="Times New Roman" pitchFamily="18" charset="0"/>
                <a:cs typeface="Times New Roman" pitchFamily="18" charset="0"/>
              </a:rPr>
              <a:t>sport..</a:t>
            </a:r>
            <a:r>
              <a:rPr lang="hr-HR" sz="4800" dirty="0">
                <a:latin typeface="Times New Roman" pitchFamily="18" charset="0"/>
                <a:cs typeface="Times New Roman" pitchFamily="18" charset="0"/>
              </a:rPr>
              <a:t>.), što svake školske godine pokazuju izvrsni rezultati na županijskim i državnim natjecanjima.</a:t>
            </a:r>
          </a:p>
          <a:p>
            <a:pPr algn="just">
              <a:buNone/>
            </a:pPr>
            <a:endParaRPr lang="hr-HR" sz="4800" dirty="0">
              <a:latin typeface="Times New Roman" pitchFamily="18" charset="0"/>
              <a:cs typeface="Times New Roman" pitchFamily="18" charset="0"/>
            </a:endParaRPr>
          </a:p>
          <a:p>
            <a:pPr algn="just"/>
            <a:r>
              <a:rPr lang="hr-HR" sz="4800" dirty="0">
                <a:latin typeface="Times New Roman" pitchFamily="18" charset="0"/>
                <a:cs typeface="Times New Roman" pitchFamily="18" charset="0"/>
              </a:rPr>
              <a:t>Učenicima se također kroz dopunsku i dodatnu nastavu nude besplatne pripreme iz različitih predmeta za državnu maturu. </a:t>
            </a:r>
          </a:p>
          <a:p>
            <a:pPr algn="just">
              <a:buNone/>
            </a:pPr>
            <a:r>
              <a:rPr lang="hr-HR" sz="4800" dirty="0">
                <a:latin typeface="Times New Roman" pitchFamily="18" charset="0"/>
                <a:cs typeface="Times New Roman" pitchFamily="18" charset="0"/>
              </a:rPr>
              <a:t>        Učenici naše škole postižu vrlo dobru prolaznost i uspjeh na državnoj maturi i u velikom postotku upisuju  željene fakultete.</a:t>
            </a:r>
          </a:p>
          <a:p>
            <a:pPr algn="just">
              <a:buNone/>
            </a:pPr>
            <a:r>
              <a:rPr lang="hr-HR" sz="4800" dirty="0">
                <a:latin typeface="Times New Roman" pitchFamily="18" charset="0"/>
                <a:cs typeface="Times New Roman" pitchFamily="18" charset="0"/>
              </a:rPr>
              <a:t> </a:t>
            </a:r>
          </a:p>
          <a:p>
            <a:pPr algn="just"/>
            <a:r>
              <a:rPr lang="hr-HR" sz="4800" dirty="0">
                <a:latin typeface="Times New Roman" pitchFamily="18" charset="0"/>
                <a:cs typeface="Times New Roman" pitchFamily="18" charset="0"/>
              </a:rPr>
              <a:t>Možemo istaknuti da se u strukovnim zanimanjima uspješno provodi suradnja s gospodarskim i obrtničkim sektorima te da naši učenici  strukovnih zanimanja po završetku srednjoškolskog obrazovanja imaju dobre mogućnosti za zapošljavanje na ovom području.</a:t>
            </a:r>
          </a:p>
          <a:p>
            <a:pPr algn="just">
              <a:buNone/>
            </a:pPr>
            <a:r>
              <a:rPr lang="hr-HR" sz="4800" dirty="0">
                <a:latin typeface="Times New Roman" pitchFamily="18" charset="0"/>
                <a:cs typeface="Times New Roman" pitchFamily="18" charset="0"/>
              </a:rPr>
              <a:t> </a:t>
            </a:r>
          </a:p>
          <a:p>
            <a:pPr algn="just"/>
            <a:r>
              <a:rPr lang="hr-HR" sz="4800" dirty="0">
                <a:latin typeface="Times New Roman" pitchFamily="18" charset="0"/>
                <a:cs typeface="Times New Roman" pitchFamily="18" charset="0"/>
              </a:rPr>
              <a:t>Grad Makarska i ostale općine Makarske rivijere svake godine provode stipendiranje učenika koji postižu odličan uspjeh te nagrađuju učenike koji postižu izvrstan uspjeh na županijskim i državnim natjecanjima.</a:t>
            </a:r>
          </a:p>
          <a:p>
            <a:pPr algn="just">
              <a:buNone/>
            </a:pPr>
            <a:r>
              <a:rPr lang="hr-HR" sz="4800" dirty="0">
                <a:latin typeface="Times New Roman" pitchFamily="18" charset="0"/>
                <a:cs typeface="Times New Roman" pitchFamily="18" charset="0"/>
              </a:rPr>
              <a:t> </a:t>
            </a:r>
          </a:p>
          <a:p>
            <a:pPr algn="just"/>
            <a:r>
              <a:rPr lang="hr-HR" sz="4800" dirty="0">
                <a:latin typeface="Times New Roman" pitchFamily="18" charset="0"/>
                <a:cs typeface="Times New Roman" pitchFamily="18" charset="0"/>
              </a:rPr>
              <a:t>Škola nudi različite izvannastavne sadržaje:</a:t>
            </a:r>
          </a:p>
          <a:p>
            <a:pPr algn="just">
              <a:buNone/>
            </a:pPr>
            <a:r>
              <a:rPr lang="hr-HR" sz="4800" dirty="0">
                <a:latin typeface="Times New Roman" pitchFamily="18" charset="0"/>
                <a:cs typeface="Times New Roman" pitchFamily="18" charset="0"/>
              </a:rPr>
              <a:t>         - Brojne aktivnosti i projekti  Školskog preventivnog programa</a:t>
            </a:r>
          </a:p>
          <a:p>
            <a:pPr algn="just">
              <a:buNone/>
            </a:pPr>
            <a:r>
              <a:rPr lang="hr-HR" sz="4800" dirty="0">
                <a:latin typeface="Times New Roman" pitchFamily="18" charset="0"/>
                <a:cs typeface="Times New Roman" pitchFamily="18" charset="0"/>
              </a:rPr>
              <a:t>         - Aktivnosti školskog Volonterskog kluba</a:t>
            </a:r>
          </a:p>
          <a:p>
            <a:pPr algn="just">
              <a:buNone/>
            </a:pPr>
            <a:r>
              <a:rPr lang="hr-HR" sz="4800" dirty="0">
                <a:latin typeface="Times New Roman" pitchFamily="18" charset="0"/>
                <a:cs typeface="Times New Roman" pitchFamily="18" charset="0"/>
              </a:rPr>
              <a:t>         - Školski list „Krugovi koji se šire“</a:t>
            </a:r>
          </a:p>
          <a:p>
            <a:pPr algn="just">
              <a:buNone/>
            </a:pPr>
            <a:r>
              <a:rPr lang="hr-HR" sz="4800" dirty="0">
                <a:latin typeface="Times New Roman" pitchFamily="18" charset="0"/>
                <a:cs typeface="Times New Roman" pitchFamily="18" charset="0"/>
              </a:rPr>
              <a:t>         - Posjeti kazalištu i gostovanja kazališnih družina i gostiju predavača, kinu, muzejima i galerijama; sudjelovanje u različitim manifestacijama i događajima, posjeti </a:t>
            </a:r>
          </a:p>
          <a:p>
            <a:pPr algn="just">
              <a:buNone/>
            </a:pPr>
            <a:r>
              <a:rPr lang="hr-HR" sz="4800" dirty="0">
                <a:latin typeface="Times New Roman" pitchFamily="18" charset="0"/>
                <a:cs typeface="Times New Roman" pitchFamily="18" charset="0"/>
              </a:rPr>
              <a:t>         -  Sportski turniri</a:t>
            </a:r>
          </a:p>
          <a:p>
            <a:pPr algn="just">
              <a:buNone/>
            </a:pPr>
            <a:r>
              <a:rPr lang="hr-HR" sz="4800" dirty="0">
                <a:latin typeface="Times New Roman" pitchFamily="18" charset="0"/>
                <a:cs typeface="Times New Roman" pitchFamily="18" charset="0"/>
              </a:rPr>
              <a:t>         - Školski izleti i ekskurzije, terenska nastava</a:t>
            </a:r>
          </a:p>
          <a:p>
            <a:pPr algn="just">
              <a:buNone/>
            </a:pPr>
            <a:r>
              <a:rPr lang="hr-HR" sz="4800" dirty="0">
                <a:latin typeface="Times New Roman" pitchFamily="18" charset="0"/>
                <a:cs typeface="Times New Roman" pitchFamily="18" charset="0"/>
              </a:rPr>
              <a:t>         - Obilježavanje Dana Škole te ostalih važnih prigoda tijekom školske godine (školske priredbe)</a:t>
            </a:r>
          </a:p>
          <a:p>
            <a:pPr algn="just">
              <a:buNone/>
            </a:pPr>
            <a:r>
              <a:rPr lang="hr-HR" sz="4800" dirty="0">
                <a:latin typeface="Times New Roman" pitchFamily="18" charset="0"/>
                <a:cs typeface="Times New Roman" pitchFamily="18" charset="0"/>
              </a:rPr>
              <a:t> </a:t>
            </a:r>
          </a:p>
          <a:p>
            <a:pPr algn="just"/>
            <a:r>
              <a:rPr lang="hr-HR" sz="4800" dirty="0">
                <a:latin typeface="Times New Roman" pitchFamily="18" charset="0"/>
                <a:cs typeface="Times New Roman" pitchFamily="18" charset="0"/>
              </a:rPr>
              <a:t>Uključeni smo u projektne aktivnosti </a:t>
            </a:r>
            <a:r>
              <a:rPr lang="hr-HR" sz="4800" dirty="0" err="1">
                <a:latin typeface="Times New Roman" pitchFamily="18" charset="0"/>
                <a:cs typeface="Times New Roman" pitchFamily="18" charset="0"/>
              </a:rPr>
              <a:t>Erasmus</a:t>
            </a:r>
            <a:r>
              <a:rPr lang="hr-HR" sz="4800" dirty="0">
                <a:latin typeface="Times New Roman" pitchFamily="18" charset="0"/>
                <a:cs typeface="Times New Roman" pitchFamily="18" charset="0"/>
              </a:rPr>
              <a:t>+ (MoDi) programa te provedbu ostalih projekata financiranih iz Europskih fondova.</a:t>
            </a:r>
          </a:p>
          <a:p>
            <a:endParaRPr lang="hr-H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Picture 4" descr="http://ss-fraandrijekacicamiosica-ma.skole.hr/upload/ss-fraandrijekacicamiosica-ma/images/newsimg/2203/Image/NV%20NAGRADE%2023.24..jpg"/>
          <p:cNvPicPr>
            <a:picLocks noChangeAspect="1" noChangeArrowheads="1"/>
          </p:cNvPicPr>
          <p:nvPr/>
        </p:nvPicPr>
        <p:blipFill>
          <a:blip r:embed="rId2" cstate="print"/>
          <a:srcRect/>
          <a:stretch>
            <a:fillRect/>
          </a:stretch>
        </p:blipFill>
        <p:spPr bwMode="auto">
          <a:xfrm rot="5400000">
            <a:off x="-256593" y="256593"/>
            <a:ext cx="3501010" cy="2987823"/>
          </a:xfrm>
          <a:prstGeom prst="rect">
            <a:avLst/>
          </a:prstGeom>
          <a:noFill/>
        </p:spPr>
      </p:pic>
      <p:pic>
        <p:nvPicPr>
          <p:cNvPr id="5" name="Slika 4" descr="PHOTO-2024-09-25-15-04-39.jpg"/>
          <p:cNvPicPr>
            <a:picLocks noChangeAspect="1"/>
          </p:cNvPicPr>
          <p:nvPr/>
        </p:nvPicPr>
        <p:blipFill>
          <a:blip r:embed="rId3" cstate="print"/>
          <a:stretch>
            <a:fillRect/>
          </a:stretch>
        </p:blipFill>
        <p:spPr>
          <a:xfrm>
            <a:off x="5940152" y="0"/>
            <a:ext cx="3203848" cy="3501008"/>
          </a:xfrm>
          <a:prstGeom prst="rect">
            <a:avLst/>
          </a:prstGeom>
        </p:spPr>
      </p:pic>
      <p:pic>
        <p:nvPicPr>
          <p:cNvPr id="7" name="Picture 2" descr="http://ss-fraandrijekacicamiosica-ma.skole.hr/upload/ss-fraandrijekacicamiosica-ma/images/newsimg/2147/Image/evak%2024.jpg"/>
          <p:cNvPicPr>
            <a:picLocks noChangeAspect="1" noChangeArrowheads="1"/>
          </p:cNvPicPr>
          <p:nvPr/>
        </p:nvPicPr>
        <p:blipFill>
          <a:blip r:embed="rId4" cstate="print"/>
          <a:srcRect/>
          <a:stretch>
            <a:fillRect/>
          </a:stretch>
        </p:blipFill>
        <p:spPr bwMode="auto">
          <a:xfrm>
            <a:off x="0" y="3501008"/>
            <a:ext cx="2771800" cy="3356992"/>
          </a:xfrm>
          <a:prstGeom prst="rect">
            <a:avLst/>
          </a:prstGeom>
          <a:noFill/>
        </p:spPr>
      </p:pic>
      <p:pic>
        <p:nvPicPr>
          <p:cNvPr id="8" name="Picture 4" descr="http://ss-fraandrijekacicamiosica-ma.skole.hr/upload/ss-fraandrijekacicamiosica-ma/images/newsimg/2119/Image/drm%2024.jpg"/>
          <p:cNvPicPr>
            <a:picLocks noChangeAspect="1" noChangeArrowheads="1"/>
          </p:cNvPicPr>
          <p:nvPr/>
        </p:nvPicPr>
        <p:blipFill>
          <a:blip r:embed="rId5" cstate="print"/>
          <a:srcRect/>
          <a:stretch>
            <a:fillRect/>
          </a:stretch>
        </p:blipFill>
        <p:spPr bwMode="auto">
          <a:xfrm>
            <a:off x="5508104" y="3501008"/>
            <a:ext cx="3635896" cy="3356993"/>
          </a:xfrm>
          <a:prstGeom prst="rect">
            <a:avLst/>
          </a:prstGeom>
          <a:noFill/>
        </p:spPr>
      </p:pic>
      <p:pic>
        <p:nvPicPr>
          <p:cNvPr id="10" name="Picture 6" descr="http://ss-fraandrijekacicamiosica-ma.skole.hr/upload/ss-fraandrijekacicamiosica-ma/images/newsimg/2071/Image/4.jpg"/>
          <p:cNvPicPr>
            <a:picLocks noGrp="1" noChangeAspect="1" noChangeArrowheads="1"/>
          </p:cNvPicPr>
          <p:nvPr>
            <p:ph idx="1"/>
          </p:nvPr>
        </p:nvPicPr>
        <p:blipFill>
          <a:blip r:embed="rId6" cstate="print"/>
          <a:srcRect/>
          <a:stretch>
            <a:fillRect/>
          </a:stretch>
        </p:blipFill>
        <p:spPr bwMode="auto">
          <a:xfrm>
            <a:off x="2699792" y="3501008"/>
            <a:ext cx="2880320" cy="3356992"/>
          </a:xfrm>
          <a:prstGeom prst="rect">
            <a:avLst/>
          </a:prstGeom>
          <a:noFill/>
        </p:spPr>
      </p:pic>
      <p:pic>
        <p:nvPicPr>
          <p:cNvPr id="11" name="Picture 8" descr="http://ss-fraandrijekacicamiosica-ma.skole.hr/upload/ss-fraandrijekacicamiosica-ma/images/newsimg/2073/Image/STIPE.jpg"/>
          <p:cNvPicPr>
            <a:picLocks noChangeAspect="1" noChangeArrowheads="1"/>
          </p:cNvPicPr>
          <p:nvPr/>
        </p:nvPicPr>
        <p:blipFill>
          <a:blip r:embed="rId7" cstate="print"/>
          <a:srcRect/>
          <a:stretch>
            <a:fillRect/>
          </a:stretch>
        </p:blipFill>
        <p:spPr bwMode="auto">
          <a:xfrm>
            <a:off x="2915816" y="0"/>
            <a:ext cx="3059832" cy="350100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95536" y="188640"/>
            <a:ext cx="7851648" cy="1828800"/>
          </a:xfrm>
        </p:spPr>
        <p:txBody>
          <a:bodyPr/>
          <a:lstStyle/>
          <a:p>
            <a:r>
              <a:rPr lang="hr-HR" dirty="0">
                <a:latin typeface="Times New Roman" pitchFamily="18" charset="0"/>
                <a:cs typeface="Times New Roman" pitchFamily="18" charset="0"/>
              </a:rPr>
              <a:t>Hvala na pažnji i sretno!</a:t>
            </a:r>
          </a:p>
        </p:txBody>
      </p:sp>
      <p:pic>
        <p:nvPicPr>
          <p:cNvPr id="5" name="Slika 4" descr="aaaaa.jpg"/>
          <p:cNvPicPr>
            <a:picLocks noChangeAspect="1"/>
          </p:cNvPicPr>
          <p:nvPr/>
        </p:nvPicPr>
        <p:blipFill>
          <a:blip r:embed="rId2" cstate="print"/>
          <a:stretch>
            <a:fillRect/>
          </a:stretch>
        </p:blipFill>
        <p:spPr>
          <a:xfrm>
            <a:off x="2555776" y="2204864"/>
            <a:ext cx="3744416" cy="37444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zervirano mjesto sadržaja 3"/>
          <p:cNvGraphicFramePr>
            <a:graphicFrameLocks noGrp="1"/>
          </p:cNvGraphicFramePr>
          <p:nvPr>
            <p:ph idx="1"/>
          </p:nvPr>
        </p:nvGraphicFramePr>
        <p:xfrm>
          <a:off x="683568" y="1196752"/>
          <a:ext cx="7776864" cy="4252374"/>
        </p:xfrm>
        <a:graphic>
          <a:graphicData uri="http://schemas.openxmlformats.org/drawingml/2006/table">
            <a:tbl>
              <a:tblPr/>
              <a:tblGrid>
                <a:gridCol w="3888432">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398813">
                <a:tc>
                  <a:txBody>
                    <a:bodyPr/>
                    <a:lstStyle/>
                    <a:p>
                      <a:pPr>
                        <a:lnSpc>
                          <a:spcPct val="115000"/>
                        </a:lnSpc>
                        <a:spcAft>
                          <a:spcPts val="0"/>
                        </a:spcAft>
                      </a:pPr>
                      <a:r>
                        <a:rPr lang="hr-HR" sz="1600" b="1" dirty="0">
                          <a:latin typeface="Times New Roman"/>
                          <a:ea typeface="Times New Roman"/>
                          <a:cs typeface="Times New Roman"/>
                        </a:rPr>
                        <a:t>Adresa:</a:t>
                      </a:r>
                      <a:endParaRPr lang="hr-H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r-HR" sz="1600" dirty="0">
                          <a:latin typeface="Times New Roman"/>
                          <a:ea typeface="Times New Roman"/>
                          <a:cs typeface="Times New Roman"/>
                        </a:rPr>
                        <a:t>21 300 Makarska, </a:t>
                      </a:r>
                      <a:r>
                        <a:rPr lang="hr-HR" sz="1600" dirty="0" err="1">
                          <a:latin typeface="Times New Roman"/>
                          <a:ea typeface="Times New Roman"/>
                          <a:cs typeface="Times New Roman"/>
                        </a:rPr>
                        <a:t>Breljanska</a:t>
                      </a:r>
                      <a:r>
                        <a:rPr lang="hr-HR" sz="1600" dirty="0">
                          <a:latin typeface="Times New Roman"/>
                          <a:ea typeface="Times New Roman"/>
                          <a:cs typeface="Times New Roman"/>
                        </a:rPr>
                        <a:t> 3</a:t>
                      </a:r>
                      <a:endParaRPr lang="hr-H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3313">
                <a:tc>
                  <a:txBody>
                    <a:bodyPr/>
                    <a:lstStyle/>
                    <a:p>
                      <a:pPr>
                        <a:lnSpc>
                          <a:spcPct val="115000"/>
                        </a:lnSpc>
                        <a:spcAft>
                          <a:spcPts val="0"/>
                        </a:spcAft>
                      </a:pPr>
                      <a:r>
                        <a:rPr lang="hr-HR" sz="1600" b="1" dirty="0">
                          <a:latin typeface="Times New Roman"/>
                          <a:ea typeface="Times New Roman"/>
                          <a:cs typeface="Times New Roman"/>
                        </a:rPr>
                        <a:t>Kontakt telefon:</a:t>
                      </a:r>
                      <a:endParaRPr lang="hr-H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r-HR" sz="1600">
                          <a:latin typeface="Times New Roman"/>
                          <a:ea typeface="Times New Roman"/>
                          <a:cs typeface="Times New Roman"/>
                        </a:rPr>
                        <a:t>021/610-304 (centrala)</a:t>
                      </a:r>
                      <a:endParaRPr lang="hr-HR" sz="1600">
                        <a:latin typeface="Calibri"/>
                        <a:ea typeface="Calibri"/>
                        <a:cs typeface="Times New Roman"/>
                      </a:endParaRPr>
                    </a:p>
                    <a:p>
                      <a:pPr>
                        <a:lnSpc>
                          <a:spcPct val="115000"/>
                        </a:lnSpc>
                        <a:spcAft>
                          <a:spcPts val="0"/>
                        </a:spcAft>
                      </a:pPr>
                      <a:r>
                        <a:rPr lang="hr-HR" sz="1600">
                          <a:latin typeface="Times New Roman"/>
                          <a:ea typeface="Times New Roman"/>
                          <a:cs typeface="Times New Roman"/>
                        </a:rPr>
                        <a:t>021/678-268 (tajništvo) </a:t>
                      </a:r>
                      <a:endParaRPr lang="hr-HR" sz="1600">
                        <a:latin typeface="Calibri"/>
                        <a:ea typeface="Calibri"/>
                        <a:cs typeface="Times New Roman"/>
                      </a:endParaRPr>
                    </a:p>
                    <a:p>
                      <a:pPr>
                        <a:lnSpc>
                          <a:spcPct val="115000"/>
                        </a:lnSpc>
                        <a:spcAft>
                          <a:spcPts val="0"/>
                        </a:spcAft>
                      </a:pPr>
                      <a:r>
                        <a:rPr lang="hr-HR" sz="1600">
                          <a:latin typeface="Times New Roman"/>
                          <a:ea typeface="Times New Roman"/>
                          <a:cs typeface="Times New Roman"/>
                        </a:rPr>
                        <a:t>021/610-494 (ravnatelj)</a:t>
                      </a:r>
                      <a:endParaRPr lang="hr-H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2976">
                <a:tc>
                  <a:txBody>
                    <a:bodyPr/>
                    <a:lstStyle/>
                    <a:p>
                      <a:pPr>
                        <a:lnSpc>
                          <a:spcPct val="115000"/>
                        </a:lnSpc>
                        <a:spcAft>
                          <a:spcPts val="0"/>
                        </a:spcAft>
                      </a:pPr>
                      <a:r>
                        <a:rPr lang="hr-HR" sz="1600" b="1" dirty="0">
                          <a:latin typeface="Times New Roman"/>
                          <a:ea typeface="Times New Roman"/>
                          <a:cs typeface="Times New Roman"/>
                        </a:rPr>
                        <a:t>E-mail:</a:t>
                      </a:r>
                      <a:endParaRPr lang="hr-H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r-HR" sz="1600" dirty="0">
                          <a:latin typeface="Times New Roman"/>
                          <a:ea typeface="Times New Roman"/>
                          <a:cs typeface="Times New Roman"/>
                        </a:rPr>
                        <a:t>ured@ss-</a:t>
                      </a:r>
                      <a:r>
                        <a:rPr lang="hr-HR" sz="1600" dirty="0" err="1">
                          <a:latin typeface="Times New Roman"/>
                          <a:ea typeface="Times New Roman"/>
                          <a:cs typeface="Times New Roman"/>
                        </a:rPr>
                        <a:t>fraandrijekacicamiosica</a:t>
                      </a:r>
                      <a:r>
                        <a:rPr lang="hr-HR" sz="1600" dirty="0">
                          <a:latin typeface="Times New Roman"/>
                          <a:ea typeface="Times New Roman"/>
                          <a:cs typeface="Times New Roman"/>
                        </a:rPr>
                        <a:t>-ma.skole.hr</a:t>
                      </a:r>
                      <a:endParaRPr lang="hr-H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5429">
                <a:tc>
                  <a:txBody>
                    <a:bodyPr/>
                    <a:lstStyle/>
                    <a:p>
                      <a:pPr>
                        <a:lnSpc>
                          <a:spcPct val="115000"/>
                        </a:lnSpc>
                        <a:spcAft>
                          <a:spcPts val="0"/>
                        </a:spcAft>
                      </a:pPr>
                      <a:r>
                        <a:rPr lang="hr-HR" sz="1600" b="1" dirty="0">
                          <a:latin typeface="Times New Roman"/>
                          <a:ea typeface="Times New Roman"/>
                          <a:cs typeface="Times New Roman"/>
                        </a:rPr>
                        <a:t>Web stranica:</a:t>
                      </a:r>
                      <a:endParaRPr lang="hr-H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r-HR" sz="1600" u="sng">
                          <a:solidFill>
                            <a:srgbClr val="0000FF"/>
                          </a:solidFill>
                          <a:latin typeface="Times New Roman"/>
                          <a:ea typeface="Times New Roman"/>
                          <a:cs typeface="Times New Roman"/>
                        </a:rPr>
                        <a:t>https://ss-fraandrijekacicamiosica-ma.skole.hr/</a:t>
                      </a:r>
                      <a:endParaRPr lang="hr-H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8813">
                <a:tc>
                  <a:txBody>
                    <a:bodyPr/>
                    <a:lstStyle/>
                    <a:p>
                      <a:pPr>
                        <a:lnSpc>
                          <a:spcPct val="115000"/>
                        </a:lnSpc>
                        <a:spcAft>
                          <a:spcPts val="0"/>
                        </a:spcAft>
                      </a:pPr>
                      <a:r>
                        <a:rPr lang="hr-HR" sz="1600" b="1" u="sng" dirty="0" err="1">
                          <a:solidFill>
                            <a:srgbClr val="000000"/>
                          </a:solidFill>
                          <a:latin typeface="Times New Roman"/>
                          <a:ea typeface="Times New Roman"/>
                          <a:cs typeface="Times New Roman"/>
                        </a:rPr>
                        <a:t>Instagram</a:t>
                      </a:r>
                      <a:r>
                        <a:rPr lang="hr-HR" sz="1600" b="1" u="sng" dirty="0">
                          <a:solidFill>
                            <a:srgbClr val="000000"/>
                          </a:solidFill>
                          <a:latin typeface="Times New Roman"/>
                          <a:ea typeface="Times New Roman"/>
                          <a:cs typeface="Times New Roman"/>
                        </a:rPr>
                        <a:t>:</a:t>
                      </a:r>
                      <a:endParaRPr lang="hr-H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r-HR" sz="1600" u="sng">
                          <a:solidFill>
                            <a:srgbClr val="0000FF"/>
                          </a:solidFill>
                          <a:latin typeface="Times New Roman"/>
                          <a:ea typeface="Times New Roman"/>
                          <a:cs typeface="Times New Roman"/>
                        </a:rPr>
                        <a:t>ssfakm_makarska</a:t>
                      </a:r>
                      <a:endParaRPr lang="hr-H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8813">
                <a:tc>
                  <a:txBody>
                    <a:bodyPr/>
                    <a:lstStyle/>
                    <a:p>
                      <a:pPr>
                        <a:lnSpc>
                          <a:spcPct val="115000"/>
                        </a:lnSpc>
                        <a:spcAft>
                          <a:spcPts val="0"/>
                        </a:spcAft>
                      </a:pPr>
                      <a:r>
                        <a:rPr lang="hr-HR" sz="1600" b="1" u="sng" dirty="0" err="1">
                          <a:solidFill>
                            <a:srgbClr val="000000"/>
                          </a:solidFill>
                          <a:latin typeface="Times New Roman"/>
                          <a:ea typeface="Times New Roman"/>
                          <a:cs typeface="Times New Roman"/>
                        </a:rPr>
                        <a:t>Facebook</a:t>
                      </a:r>
                      <a:r>
                        <a:rPr lang="hr-HR" sz="1600" b="1" u="sng" dirty="0">
                          <a:solidFill>
                            <a:srgbClr val="000000"/>
                          </a:solidFill>
                          <a:latin typeface="Times New Roman"/>
                          <a:ea typeface="Times New Roman"/>
                          <a:cs typeface="Times New Roman"/>
                        </a:rPr>
                        <a:t>:</a:t>
                      </a:r>
                      <a:endParaRPr lang="hr-H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r-HR" sz="1600" u="sng">
                          <a:solidFill>
                            <a:srgbClr val="0000FF"/>
                          </a:solidFill>
                          <a:latin typeface="Times New Roman"/>
                          <a:ea typeface="Times New Roman"/>
                          <a:cs typeface="Times New Roman"/>
                        </a:rPr>
                        <a:t>Sšakm Makarska</a:t>
                      </a:r>
                      <a:endParaRPr lang="hr-H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8813">
                <a:tc>
                  <a:txBody>
                    <a:bodyPr/>
                    <a:lstStyle/>
                    <a:p>
                      <a:pPr>
                        <a:lnSpc>
                          <a:spcPct val="115000"/>
                        </a:lnSpc>
                        <a:spcAft>
                          <a:spcPts val="0"/>
                        </a:spcAft>
                      </a:pPr>
                      <a:r>
                        <a:rPr lang="hr-HR" sz="1600" b="1" dirty="0">
                          <a:latin typeface="Times New Roman"/>
                          <a:ea typeface="Calibri"/>
                          <a:cs typeface="Times New Roman"/>
                        </a:rPr>
                        <a:t>Stručna služba škole:</a:t>
                      </a:r>
                      <a:endParaRPr lang="hr-H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r-HR" sz="1600">
                          <a:latin typeface="Times New Roman"/>
                          <a:ea typeface="Calibri"/>
                          <a:cs typeface="Times New Roman"/>
                        </a:rPr>
                        <a:t>pedagog, psiholog, knjižničar</a:t>
                      </a:r>
                      <a:endParaRPr lang="hr-H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8813">
                <a:tc>
                  <a:txBody>
                    <a:bodyPr/>
                    <a:lstStyle/>
                    <a:p>
                      <a:pPr>
                        <a:lnSpc>
                          <a:spcPct val="115000"/>
                        </a:lnSpc>
                        <a:spcAft>
                          <a:spcPts val="0"/>
                        </a:spcAft>
                      </a:pPr>
                      <a:r>
                        <a:rPr lang="hr-HR" sz="1600" b="1" dirty="0">
                          <a:latin typeface="Times New Roman"/>
                          <a:ea typeface="Calibri"/>
                          <a:cs typeface="Times New Roman"/>
                        </a:rPr>
                        <a:t>Ravnatelj:</a:t>
                      </a:r>
                      <a:endParaRPr lang="hr-H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r-HR" sz="1600" dirty="0">
                          <a:latin typeface="Times New Roman"/>
                          <a:ea typeface="Calibri"/>
                          <a:cs typeface="Times New Roman"/>
                        </a:rPr>
                        <a:t>ravnateljica </a:t>
                      </a:r>
                      <a:r>
                        <a:rPr lang="hr-HR" sz="1600" dirty="0" err="1">
                          <a:latin typeface="Times New Roman"/>
                          <a:ea typeface="Calibri"/>
                          <a:cs typeface="Times New Roman"/>
                        </a:rPr>
                        <a:t>Evelin</a:t>
                      </a:r>
                      <a:r>
                        <a:rPr lang="hr-HR" sz="1600" dirty="0">
                          <a:latin typeface="Times New Roman"/>
                          <a:ea typeface="Calibri"/>
                          <a:cs typeface="Times New Roman"/>
                        </a:rPr>
                        <a:t> Bulić, </a:t>
                      </a:r>
                      <a:r>
                        <a:rPr lang="hr-HR" sz="1600" dirty="0" err="1">
                          <a:latin typeface="Times New Roman"/>
                          <a:ea typeface="Calibri"/>
                          <a:cs typeface="Times New Roman"/>
                        </a:rPr>
                        <a:t>prof</a:t>
                      </a:r>
                      <a:r>
                        <a:rPr lang="hr-HR" sz="1600" dirty="0">
                          <a:latin typeface="Times New Roman"/>
                          <a:ea typeface="Calibri"/>
                          <a:cs typeface="Times New Roman"/>
                        </a:rPr>
                        <a:t>. </a:t>
                      </a:r>
                      <a:endParaRPr lang="hr-H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8813">
                <a:tc>
                  <a:txBody>
                    <a:bodyPr/>
                    <a:lstStyle/>
                    <a:p>
                      <a:pPr>
                        <a:lnSpc>
                          <a:spcPct val="115000"/>
                        </a:lnSpc>
                        <a:spcAft>
                          <a:spcPts val="0"/>
                        </a:spcAft>
                      </a:pPr>
                      <a:r>
                        <a:rPr lang="hr-HR" sz="1600" b="1">
                          <a:latin typeface="Times New Roman"/>
                          <a:ea typeface="Calibri"/>
                          <a:cs typeface="Times New Roman"/>
                        </a:rPr>
                        <a:t>Smjenski rad:</a:t>
                      </a:r>
                      <a:endParaRPr lang="hr-H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r-HR" sz="1600" dirty="0">
                          <a:latin typeface="Times New Roman"/>
                          <a:ea typeface="Calibri"/>
                          <a:cs typeface="Times New Roman"/>
                        </a:rPr>
                        <a:t>DA</a:t>
                      </a:r>
                      <a:endParaRPr lang="hr-H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zervirano mjesto sadržaja 3"/>
          <p:cNvGraphicFramePr>
            <a:graphicFrameLocks noGrp="1"/>
          </p:cNvGraphicFramePr>
          <p:nvPr>
            <p:ph idx="1"/>
          </p:nvPr>
        </p:nvGraphicFramePr>
        <p:xfrm>
          <a:off x="323525" y="980728"/>
          <a:ext cx="8496946" cy="5400600"/>
        </p:xfrm>
        <a:graphic>
          <a:graphicData uri="http://schemas.openxmlformats.org/drawingml/2006/table">
            <a:tbl>
              <a:tblPr/>
              <a:tblGrid>
                <a:gridCol w="2571796">
                  <a:extLst>
                    <a:ext uri="{9D8B030D-6E8A-4147-A177-3AD203B41FA5}">
                      <a16:colId xmlns:a16="http://schemas.microsoft.com/office/drawing/2014/main" val="20000"/>
                    </a:ext>
                  </a:extLst>
                </a:gridCol>
                <a:gridCol w="670356">
                  <a:extLst>
                    <a:ext uri="{9D8B030D-6E8A-4147-A177-3AD203B41FA5}">
                      <a16:colId xmlns:a16="http://schemas.microsoft.com/office/drawing/2014/main" val="20001"/>
                    </a:ext>
                  </a:extLst>
                </a:gridCol>
                <a:gridCol w="783133">
                  <a:extLst>
                    <a:ext uri="{9D8B030D-6E8A-4147-A177-3AD203B41FA5}">
                      <a16:colId xmlns:a16="http://schemas.microsoft.com/office/drawing/2014/main" val="20002"/>
                    </a:ext>
                  </a:extLst>
                </a:gridCol>
                <a:gridCol w="2459019">
                  <a:extLst>
                    <a:ext uri="{9D8B030D-6E8A-4147-A177-3AD203B41FA5}">
                      <a16:colId xmlns:a16="http://schemas.microsoft.com/office/drawing/2014/main" val="20003"/>
                    </a:ext>
                  </a:extLst>
                </a:gridCol>
                <a:gridCol w="1006321">
                  <a:extLst>
                    <a:ext uri="{9D8B030D-6E8A-4147-A177-3AD203B41FA5}">
                      <a16:colId xmlns:a16="http://schemas.microsoft.com/office/drawing/2014/main" val="20004"/>
                    </a:ext>
                  </a:extLst>
                </a:gridCol>
                <a:gridCol w="1006321">
                  <a:extLst>
                    <a:ext uri="{9D8B030D-6E8A-4147-A177-3AD203B41FA5}">
                      <a16:colId xmlns:a16="http://schemas.microsoft.com/office/drawing/2014/main" val="20005"/>
                    </a:ext>
                  </a:extLst>
                </a:gridCol>
              </a:tblGrid>
              <a:tr h="1681318">
                <a:tc>
                  <a:txBody>
                    <a:bodyPr/>
                    <a:lstStyle/>
                    <a:p>
                      <a:pPr>
                        <a:lnSpc>
                          <a:spcPct val="115000"/>
                        </a:lnSpc>
                        <a:spcAft>
                          <a:spcPts val="0"/>
                        </a:spcAft>
                      </a:pPr>
                      <a:r>
                        <a:rPr lang="hr-HR" sz="1200" b="1" dirty="0">
                          <a:latin typeface="Times New Roman"/>
                          <a:ea typeface="Times New Roman"/>
                          <a:cs typeface="Times New Roman"/>
                        </a:rPr>
                        <a:t>PROGRAM RADA</a:t>
                      </a:r>
                      <a:endParaRPr lang="hr-HR" sz="1200" dirty="0">
                        <a:latin typeface="Calibri"/>
                        <a:ea typeface="Calibri"/>
                        <a:cs typeface="Times New Roman"/>
                      </a:endParaRPr>
                    </a:p>
                    <a:p>
                      <a:pPr>
                        <a:lnSpc>
                          <a:spcPct val="115000"/>
                        </a:lnSpc>
                        <a:spcAft>
                          <a:spcPts val="0"/>
                        </a:spcAft>
                      </a:pPr>
                      <a:r>
                        <a:rPr lang="hr-HR" sz="1200" b="1" dirty="0">
                          <a:latin typeface="Times New Roman"/>
                          <a:ea typeface="Times New Roman"/>
                          <a:cs typeface="Times New Roman"/>
                        </a:rPr>
                        <a:t>program-zanimanje</a:t>
                      </a:r>
                      <a:endParaRPr lang="hr-H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200" b="1" dirty="0">
                          <a:latin typeface="Times New Roman"/>
                          <a:ea typeface="Times New Roman"/>
                          <a:cs typeface="Times New Roman"/>
                        </a:rPr>
                        <a:t>Broj učenika</a:t>
                      </a:r>
                      <a:endParaRPr lang="hr-H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b="1" dirty="0">
                        <a:latin typeface="Times New Roman"/>
                        <a:ea typeface="Times New Roman"/>
                        <a:cs typeface="Times New Roman"/>
                      </a:endParaRPr>
                    </a:p>
                    <a:p>
                      <a:pPr algn="ctr">
                        <a:lnSpc>
                          <a:spcPct val="115000"/>
                        </a:lnSpc>
                        <a:spcAft>
                          <a:spcPts val="0"/>
                        </a:spcAft>
                      </a:pPr>
                      <a:endParaRPr lang="hr-HR" sz="1200" b="1" dirty="0">
                        <a:latin typeface="Times New Roman"/>
                        <a:ea typeface="Times New Roman"/>
                        <a:cs typeface="Times New Roman"/>
                      </a:endParaRPr>
                    </a:p>
                    <a:p>
                      <a:pPr algn="ctr">
                        <a:lnSpc>
                          <a:spcPct val="115000"/>
                        </a:lnSpc>
                        <a:spcAft>
                          <a:spcPts val="0"/>
                        </a:spcAft>
                      </a:pPr>
                      <a:endParaRPr lang="hr-HR" sz="1200" b="1" dirty="0">
                        <a:latin typeface="Times New Roman"/>
                        <a:ea typeface="Times New Roman"/>
                        <a:cs typeface="Times New Roman"/>
                      </a:endParaRPr>
                    </a:p>
                    <a:p>
                      <a:pPr algn="ctr">
                        <a:lnSpc>
                          <a:spcPct val="115000"/>
                        </a:lnSpc>
                        <a:spcAft>
                          <a:spcPts val="0"/>
                        </a:spcAft>
                      </a:pPr>
                      <a:r>
                        <a:rPr lang="hr-HR" sz="1200" b="1" dirty="0">
                          <a:latin typeface="Times New Roman"/>
                          <a:ea typeface="Times New Roman"/>
                          <a:cs typeface="Times New Roman"/>
                        </a:rPr>
                        <a:t>Broj razreda</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r-HR" sz="1200" b="1" dirty="0">
                        <a:latin typeface="Times New Roman"/>
                        <a:ea typeface="Times New Roman"/>
                        <a:cs typeface="Times New Roman"/>
                      </a:endParaRPr>
                    </a:p>
                    <a:p>
                      <a:pPr>
                        <a:lnSpc>
                          <a:spcPct val="115000"/>
                        </a:lnSpc>
                        <a:spcAft>
                          <a:spcPts val="0"/>
                        </a:spcAft>
                      </a:pPr>
                      <a:endParaRPr lang="hr-HR" sz="1200" b="1" dirty="0">
                        <a:latin typeface="Times New Roman"/>
                        <a:ea typeface="Times New Roman"/>
                        <a:cs typeface="Times New Roman"/>
                      </a:endParaRPr>
                    </a:p>
                    <a:p>
                      <a:pPr>
                        <a:lnSpc>
                          <a:spcPct val="115000"/>
                        </a:lnSpc>
                        <a:spcAft>
                          <a:spcPts val="0"/>
                        </a:spcAft>
                      </a:pPr>
                      <a:endParaRPr lang="hr-HR" sz="1200" b="1" dirty="0">
                        <a:latin typeface="Times New Roman"/>
                        <a:ea typeface="Times New Roman"/>
                        <a:cs typeface="Times New Roman"/>
                      </a:endParaRPr>
                    </a:p>
                    <a:p>
                      <a:pPr>
                        <a:lnSpc>
                          <a:spcPct val="115000"/>
                        </a:lnSpc>
                        <a:spcAft>
                          <a:spcPts val="0"/>
                        </a:spcAft>
                      </a:pPr>
                      <a:r>
                        <a:rPr lang="hr-HR" sz="1200" b="1" dirty="0">
                          <a:latin typeface="Times New Roman"/>
                          <a:ea typeface="Times New Roman"/>
                          <a:cs typeface="Times New Roman"/>
                        </a:rPr>
                        <a:t>Predmeti posebno važni za upis</a:t>
                      </a:r>
                      <a:endParaRPr lang="hr-HR" sz="1200" dirty="0">
                        <a:latin typeface="Calibri"/>
                        <a:ea typeface="Calibri"/>
                        <a:cs typeface="Times New Roman"/>
                      </a:endParaRPr>
                    </a:p>
                    <a:p>
                      <a:pPr>
                        <a:lnSpc>
                          <a:spcPct val="115000"/>
                        </a:lnSpc>
                        <a:spcAft>
                          <a:spcPts val="0"/>
                        </a:spcAft>
                      </a:pPr>
                      <a:r>
                        <a:rPr lang="hr-HR" sz="1200" b="1" dirty="0">
                          <a:latin typeface="Times New Roman"/>
                          <a:ea typeface="Times New Roman"/>
                          <a:cs typeface="Times New Roman"/>
                        </a:rPr>
                        <a:t> (7. i 8. r. OŠ)</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b="1" dirty="0">
                        <a:latin typeface="Times New Roman"/>
                        <a:ea typeface="Times New Roman"/>
                        <a:cs typeface="Times New Roman"/>
                      </a:endParaRPr>
                    </a:p>
                    <a:p>
                      <a:pPr algn="ctr">
                        <a:lnSpc>
                          <a:spcPct val="115000"/>
                        </a:lnSpc>
                        <a:spcAft>
                          <a:spcPts val="0"/>
                        </a:spcAft>
                      </a:pPr>
                      <a:endParaRPr lang="hr-HR" sz="1200" b="1" dirty="0">
                        <a:latin typeface="Times New Roman"/>
                        <a:ea typeface="Times New Roman"/>
                        <a:cs typeface="Times New Roman"/>
                      </a:endParaRPr>
                    </a:p>
                    <a:p>
                      <a:pPr algn="ctr">
                        <a:lnSpc>
                          <a:spcPct val="115000"/>
                        </a:lnSpc>
                        <a:spcAft>
                          <a:spcPts val="0"/>
                        </a:spcAft>
                      </a:pPr>
                      <a:r>
                        <a:rPr lang="hr-HR" sz="1200" b="1" dirty="0">
                          <a:latin typeface="Times New Roman"/>
                          <a:ea typeface="Times New Roman"/>
                          <a:cs typeface="Times New Roman"/>
                        </a:rPr>
                        <a:t>Predmet posebno</a:t>
                      </a:r>
                      <a:endParaRPr lang="hr-HR" sz="1200" dirty="0">
                        <a:latin typeface="Calibri"/>
                        <a:ea typeface="Calibri"/>
                        <a:cs typeface="Times New Roman"/>
                      </a:endParaRPr>
                    </a:p>
                    <a:p>
                      <a:pPr algn="ctr">
                        <a:lnSpc>
                          <a:spcPct val="115000"/>
                        </a:lnSpc>
                        <a:spcAft>
                          <a:spcPts val="0"/>
                        </a:spcAft>
                      </a:pPr>
                      <a:r>
                        <a:rPr lang="hr-HR" sz="1200" b="1" dirty="0">
                          <a:latin typeface="Times New Roman"/>
                          <a:ea typeface="Times New Roman"/>
                          <a:cs typeface="Times New Roman"/>
                        </a:rPr>
                        <a:t>važan za upis (koji određuje Škola)</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b="1" dirty="0">
                        <a:latin typeface="Times New Roman"/>
                        <a:ea typeface="Times New Roman"/>
                        <a:cs typeface="Times New Roman"/>
                      </a:endParaRPr>
                    </a:p>
                    <a:p>
                      <a:pPr algn="ctr">
                        <a:lnSpc>
                          <a:spcPct val="115000"/>
                        </a:lnSpc>
                        <a:spcAft>
                          <a:spcPts val="0"/>
                        </a:spcAft>
                      </a:pPr>
                      <a:endParaRPr lang="hr-HR" sz="1200" b="1" dirty="0">
                        <a:latin typeface="Times New Roman"/>
                        <a:ea typeface="Times New Roman"/>
                        <a:cs typeface="Times New Roman"/>
                      </a:endParaRPr>
                    </a:p>
                    <a:p>
                      <a:pPr algn="ctr">
                        <a:lnSpc>
                          <a:spcPct val="115000"/>
                        </a:lnSpc>
                        <a:spcAft>
                          <a:spcPts val="0"/>
                        </a:spcAft>
                      </a:pPr>
                      <a:r>
                        <a:rPr lang="hr-HR" sz="1200" b="1" dirty="0">
                          <a:latin typeface="Times New Roman"/>
                          <a:ea typeface="Times New Roman"/>
                          <a:cs typeface="Times New Roman"/>
                        </a:rPr>
                        <a:t>Natjecanje</a:t>
                      </a:r>
                      <a:endParaRPr lang="hr-HR" sz="1200" dirty="0">
                        <a:latin typeface="Calibri"/>
                        <a:ea typeface="Calibri"/>
                        <a:cs typeface="Times New Roman"/>
                      </a:endParaRPr>
                    </a:p>
                    <a:p>
                      <a:pPr algn="ctr">
                        <a:lnSpc>
                          <a:spcPct val="115000"/>
                        </a:lnSpc>
                        <a:spcAft>
                          <a:spcPts val="0"/>
                        </a:spcAft>
                      </a:pPr>
                      <a:r>
                        <a:rPr lang="hr-HR" sz="1200" b="1" dirty="0">
                          <a:latin typeface="Times New Roman"/>
                          <a:ea typeface="Times New Roman"/>
                          <a:cs typeface="Times New Roman"/>
                        </a:rPr>
                        <a:t>po izboru</a:t>
                      </a:r>
                      <a:endParaRPr lang="hr-HR" sz="1200" dirty="0">
                        <a:latin typeface="Calibri"/>
                        <a:ea typeface="Calibri"/>
                        <a:cs typeface="Times New Roman"/>
                      </a:endParaRPr>
                    </a:p>
                    <a:p>
                      <a:pPr algn="ctr">
                        <a:lnSpc>
                          <a:spcPct val="115000"/>
                        </a:lnSpc>
                        <a:spcAft>
                          <a:spcPts val="0"/>
                        </a:spcAft>
                      </a:pPr>
                      <a:r>
                        <a:rPr lang="hr-HR" sz="1200" b="1" dirty="0">
                          <a:latin typeface="Times New Roman"/>
                          <a:ea typeface="Times New Roman"/>
                          <a:cs typeface="Times New Roman"/>
                        </a:rPr>
                        <a:t>škole</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0660">
                <a:tc>
                  <a:txBody>
                    <a:bodyPr/>
                    <a:lstStyle/>
                    <a:p>
                      <a:pPr>
                        <a:lnSpc>
                          <a:spcPct val="115000"/>
                        </a:lnSpc>
                        <a:spcAft>
                          <a:spcPts val="0"/>
                        </a:spcAft>
                      </a:pPr>
                      <a:r>
                        <a:rPr lang="hr-HR" sz="1200">
                          <a:latin typeface="Times New Roman"/>
                          <a:ea typeface="Times New Roman"/>
                          <a:cs typeface="Times New Roman"/>
                        </a:rPr>
                        <a:t>GIMNAZIJA</a:t>
                      </a:r>
                      <a:endParaRPr lang="hr-HR" sz="1200">
                        <a:latin typeface="Calibri"/>
                        <a:ea typeface="Calibri"/>
                        <a:cs typeface="Times New Roman"/>
                      </a:endParaRPr>
                    </a:p>
                    <a:p>
                      <a:pPr>
                        <a:lnSpc>
                          <a:spcPct val="115000"/>
                        </a:lnSpc>
                        <a:spcAft>
                          <a:spcPts val="0"/>
                        </a:spcAft>
                      </a:pPr>
                      <a:r>
                        <a:rPr lang="hr-HR" sz="1200" b="1">
                          <a:latin typeface="Times New Roman"/>
                          <a:ea typeface="Times New Roman"/>
                          <a:cs typeface="Times New Roman"/>
                        </a:rPr>
                        <a:t>- </a:t>
                      </a:r>
                      <a:r>
                        <a:rPr lang="hr-HR" sz="1200" b="1" i="1">
                          <a:latin typeface="Times New Roman"/>
                          <a:ea typeface="Times New Roman"/>
                          <a:cs typeface="Times New Roman"/>
                        </a:rPr>
                        <a:t>Opća gimnazija</a:t>
                      </a:r>
                      <a:endParaRPr lang="hr-HR" sz="1200">
                        <a:latin typeface="Calibri"/>
                        <a:ea typeface="Calibri"/>
                        <a:cs typeface="Times New Roman"/>
                      </a:endParaRPr>
                    </a:p>
                    <a:p>
                      <a:pPr>
                        <a:lnSpc>
                          <a:spcPct val="115000"/>
                        </a:lnSpc>
                        <a:spcAft>
                          <a:spcPts val="0"/>
                        </a:spcAft>
                      </a:pPr>
                      <a:r>
                        <a:rPr lang="hr-HR" sz="1200" b="1" i="1">
                          <a:latin typeface="Times New Roman"/>
                          <a:ea typeface="Times New Roman"/>
                          <a:cs typeface="Times New Roman"/>
                        </a:rPr>
                        <a:t>- Jezična gimnazija</a:t>
                      </a:r>
                      <a:endParaRPr lang="hr-HR"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200" dirty="0">
                          <a:latin typeface="Times New Roman"/>
                          <a:ea typeface="Times New Roman"/>
                          <a:cs typeface="Times New Roman"/>
                        </a:rPr>
                        <a:t>28</a:t>
                      </a:r>
                      <a:endParaRPr lang="hr-HR" sz="1200" dirty="0">
                        <a:latin typeface="Calibri"/>
                        <a:ea typeface="Calibri"/>
                        <a:cs typeface="Times New Roman"/>
                      </a:endParaRPr>
                    </a:p>
                    <a:p>
                      <a:pPr algn="ctr">
                        <a:lnSpc>
                          <a:spcPct val="115000"/>
                        </a:lnSpc>
                        <a:spcAft>
                          <a:spcPts val="0"/>
                        </a:spcAft>
                      </a:pPr>
                      <a:r>
                        <a:rPr lang="hr-HR" sz="1200" dirty="0">
                          <a:latin typeface="Times New Roman"/>
                          <a:ea typeface="Times New Roman"/>
                          <a:cs typeface="Times New Roman"/>
                        </a:rPr>
                        <a:t>52</a:t>
                      </a:r>
                      <a:endParaRPr lang="hr-H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a:latin typeface="Times New Roman"/>
                        <a:ea typeface="Times New Roman"/>
                        <a:cs typeface="Times New Roman"/>
                      </a:endParaRPr>
                    </a:p>
                    <a:p>
                      <a:pPr algn="ctr">
                        <a:lnSpc>
                          <a:spcPct val="115000"/>
                        </a:lnSpc>
                        <a:spcAft>
                          <a:spcPts val="0"/>
                        </a:spcAft>
                      </a:pPr>
                      <a:r>
                        <a:rPr lang="hr-HR" sz="1200">
                          <a:latin typeface="Times New Roman"/>
                          <a:ea typeface="Times New Roman"/>
                          <a:cs typeface="Times New Roman"/>
                        </a:rPr>
                        <a:t>1</a:t>
                      </a:r>
                      <a:endParaRPr lang="hr-HR" sz="1200">
                        <a:latin typeface="Calibri"/>
                        <a:ea typeface="Calibri"/>
                        <a:cs typeface="Times New Roman"/>
                      </a:endParaRPr>
                    </a:p>
                    <a:p>
                      <a:pPr algn="ctr">
                        <a:lnSpc>
                          <a:spcPct val="115000"/>
                        </a:lnSpc>
                        <a:spcAft>
                          <a:spcPts val="0"/>
                        </a:spcAft>
                      </a:pPr>
                      <a:r>
                        <a:rPr lang="hr-HR" sz="1200">
                          <a:latin typeface="Times New Roman"/>
                          <a:ea typeface="Times New Roman"/>
                          <a:cs typeface="Times New Roman"/>
                        </a:rPr>
                        <a:t>2</a:t>
                      </a:r>
                      <a:endParaRPr lang="hr-H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r-HR" sz="1200" dirty="0">
                          <a:latin typeface="Times New Roman"/>
                          <a:ea typeface="Times New Roman"/>
                          <a:cs typeface="Times New Roman"/>
                        </a:rPr>
                        <a:t>Hrvatski jezik, Matematika, prvi strani jezik, Povijest, Geografija</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dirty="0">
                        <a:solidFill>
                          <a:srgbClr val="FF0000"/>
                        </a:solidFill>
                        <a:latin typeface="Times New Roman"/>
                        <a:ea typeface="Times New Roman"/>
                        <a:cs typeface="Times New Roman"/>
                      </a:endParaRPr>
                    </a:p>
                    <a:p>
                      <a:pPr algn="ctr">
                        <a:lnSpc>
                          <a:spcPct val="115000"/>
                        </a:lnSpc>
                        <a:spcAft>
                          <a:spcPts val="0"/>
                        </a:spcAft>
                      </a:pPr>
                      <a:r>
                        <a:rPr lang="hr-HR" sz="1200" dirty="0">
                          <a:latin typeface="Times New Roman"/>
                          <a:ea typeface="Times New Roman"/>
                          <a:cs typeface="Times New Roman"/>
                        </a:rPr>
                        <a:t>Biologija</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200">
                          <a:latin typeface="Times New Roman"/>
                          <a:ea typeface="Times New Roman"/>
                          <a:cs typeface="Times New Roman"/>
                        </a:rPr>
                        <a:t>Biologija/</a:t>
                      </a:r>
                      <a:endParaRPr lang="hr-HR" sz="1200">
                        <a:latin typeface="Calibri"/>
                        <a:ea typeface="Calibri"/>
                        <a:cs typeface="Times New Roman"/>
                      </a:endParaRPr>
                    </a:p>
                    <a:p>
                      <a:pPr algn="ctr">
                        <a:lnSpc>
                          <a:spcPct val="115000"/>
                        </a:lnSpc>
                        <a:spcAft>
                          <a:spcPts val="0"/>
                        </a:spcAft>
                      </a:pPr>
                      <a:r>
                        <a:rPr lang="hr-HR" sz="1200">
                          <a:latin typeface="Times New Roman"/>
                          <a:ea typeface="Times New Roman"/>
                          <a:cs typeface="Times New Roman"/>
                        </a:rPr>
                        <a:t>Njemački </a:t>
                      </a:r>
                      <a:endParaRPr lang="hr-HR" sz="1200">
                        <a:latin typeface="Calibri"/>
                        <a:ea typeface="Calibri"/>
                        <a:cs typeface="Times New Roman"/>
                      </a:endParaRPr>
                    </a:p>
                    <a:p>
                      <a:pPr algn="ctr">
                        <a:lnSpc>
                          <a:spcPct val="115000"/>
                        </a:lnSpc>
                        <a:spcAft>
                          <a:spcPts val="0"/>
                        </a:spcAft>
                      </a:pPr>
                      <a:r>
                        <a:rPr lang="hr-HR" sz="1200">
                          <a:latin typeface="Times New Roman"/>
                          <a:ea typeface="Times New Roman"/>
                          <a:cs typeface="Times New Roman"/>
                        </a:rPr>
                        <a:t>jezik</a:t>
                      </a:r>
                      <a:endParaRPr lang="hr-H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77523">
                <a:tc>
                  <a:txBody>
                    <a:bodyPr/>
                    <a:lstStyle/>
                    <a:p>
                      <a:pPr>
                        <a:lnSpc>
                          <a:spcPct val="115000"/>
                        </a:lnSpc>
                        <a:spcAft>
                          <a:spcPts val="0"/>
                        </a:spcAft>
                      </a:pPr>
                      <a:r>
                        <a:rPr lang="hr-HR" sz="1200" dirty="0">
                          <a:latin typeface="Times New Roman"/>
                          <a:ea typeface="Times New Roman"/>
                          <a:cs typeface="Times New Roman"/>
                        </a:rPr>
                        <a:t>EKONOMIJA, UPRAVA  I TRGOVINA</a:t>
                      </a:r>
                      <a:endParaRPr lang="hr-HR" sz="1200" dirty="0">
                        <a:latin typeface="Calibri"/>
                        <a:ea typeface="Calibri"/>
                        <a:cs typeface="Times New Roman"/>
                      </a:endParaRPr>
                    </a:p>
                    <a:p>
                      <a:pPr>
                        <a:lnSpc>
                          <a:spcPct val="115000"/>
                        </a:lnSpc>
                        <a:spcAft>
                          <a:spcPts val="0"/>
                        </a:spcAft>
                      </a:pPr>
                      <a:r>
                        <a:rPr lang="hr-HR" sz="1200" b="1" dirty="0">
                          <a:latin typeface="Times New Roman"/>
                          <a:ea typeface="Calibri"/>
                          <a:cs typeface="Times New Roman"/>
                        </a:rPr>
                        <a:t>- </a:t>
                      </a:r>
                      <a:r>
                        <a:rPr lang="hr-HR" sz="1200" b="1" i="1" dirty="0">
                          <a:latin typeface="Times New Roman"/>
                          <a:ea typeface="Calibri"/>
                          <a:cs typeface="Times New Roman"/>
                        </a:rPr>
                        <a:t>Referent za poslovnu ekonomiju*</a:t>
                      </a:r>
                      <a:endParaRPr lang="hr-HR" sz="1200" dirty="0">
                        <a:latin typeface="Calibri"/>
                        <a:ea typeface="Calibri"/>
                        <a:cs typeface="Times New Roman"/>
                      </a:endParaRPr>
                    </a:p>
                    <a:p>
                      <a:pPr>
                        <a:lnSpc>
                          <a:spcPct val="115000"/>
                        </a:lnSpc>
                        <a:spcAft>
                          <a:spcPts val="0"/>
                        </a:spcAft>
                      </a:pPr>
                      <a:r>
                        <a:rPr lang="hr-HR" sz="1200" dirty="0">
                          <a:latin typeface="Times New Roman"/>
                          <a:ea typeface="Calibri"/>
                          <a:cs typeface="Times New Roman"/>
                        </a:rPr>
                        <a:t> (zamjena za ekonomist)</a:t>
                      </a:r>
                      <a:endParaRPr lang="hr-H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200">
                          <a:latin typeface="Times New Roman"/>
                          <a:ea typeface="Times New Roman"/>
                          <a:cs typeface="Times New Roman"/>
                        </a:rPr>
                        <a:t>22</a:t>
                      </a:r>
                      <a:endParaRPr lang="hr-HR"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200">
                          <a:latin typeface="Times New Roman"/>
                          <a:ea typeface="Times New Roman"/>
                          <a:cs typeface="Times New Roman"/>
                        </a:rPr>
                        <a:t>1</a:t>
                      </a:r>
                      <a:endParaRPr lang="hr-HR"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r-HR" sz="1200" dirty="0">
                          <a:latin typeface="Times New Roman"/>
                          <a:ea typeface="Times New Roman"/>
                          <a:cs typeface="Times New Roman"/>
                        </a:rPr>
                        <a:t>Hrvatski jezik, Matematika, prvi strani jezik, Povijest, Geografija </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dirty="0">
                        <a:solidFill>
                          <a:srgbClr val="FF0000"/>
                        </a:solidFill>
                        <a:latin typeface="Times New Roman"/>
                        <a:ea typeface="Times New Roman"/>
                        <a:cs typeface="Times New Roman"/>
                      </a:endParaRPr>
                    </a:p>
                    <a:p>
                      <a:pPr algn="ctr">
                        <a:lnSpc>
                          <a:spcPct val="115000"/>
                        </a:lnSpc>
                        <a:spcAft>
                          <a:spcPts val="0"/>
                        </a:spcAft>
                      </a:pPr>
                      <a:r>
                        <a:rPr lang="hr-HR" sz="1200" dirty="0">
                          <a:latin typeface="Times New Roman"/>
                          <a:ea typeface="Times New Roman"/>
                          <a:cs typeface="Times New Roman"/>
                        </a:rPr>
                        <a:t>Tehnička kultura</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dirty="0">
                        <a:latin typeface="Times New Roman"/>
                        <a:ea typeface="Times New Roman"/>
                        <a:cs typeface="Times New Roman"/>
                      </a:endParaRPr>
                    </a:p>
                    <a:p>
                      <a:pPr algn="ctr">
                        <a:lnSpc>
                          <a:spcPct val="115000"/>
                        </a:lnSpc>
                        <a:spcAft>
                          <a:spcPts val="0"/>
                        </a:spcAft>
                      </a:pPr>
                      <a:r>
                        <a:rPr lang="hr-HR" sz="1200" dirty="0">
                          <a:latin typeface="Times New Roman"/>
                          <a:ea typeface="Times New Roman"/>
                          <a:cs typeface="Times New Roman"/>
                        </a:rPr>
                        <a:t>Informatika</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01099">
                <a:tc>
                  <a:txBody>
                    <a:bodyPr/>
                    <a:lstStyle/>
                    <a:p>
                      <a:pPr>
                        <a:lnSpc>
                          <a:spcPct val="115000"/>
                        </a:lnSpc>
                        <a:spcAft>
                          <a:spcPts val="0"/>
                        </a:spcAft>
                      </a:pPr>
                      <a:r>
                        <a:rPr lang="hr-HR" sz="1200" dirty="0">
                          <a:latin typeface="Times New Roman"/>
                          <a:ea typeface="Times New Roman"/>
                          <a:cs typeface="Times New Roman"/>
                        </a:rPr>
                        <a:t>UGOSTITELJSTVO I TURIZAM</a:t>
                      </a:r>
                      <a:endParaRPr lang="hr-HR" sz="1200" dirty="0">
                        <a:latin typeface="Calibri"/>
                        <a:ea typeface="Calibri"/>
                        <a:cs typeface="Times New Roman"/>
                      </a:endParaRPr>
                    </a:p>
                    <a:p>
                      <a:pPr>
                        <a:lnSpc>
                          <a:spcPct val="115000"/>
                        </a:lnSpc>
                        <a:spcAft>
                          <a:spcPts val="0"/>
                        </a:spcAft>
                        <a:buFontTx/>
                        <a:buChar char="-"/>
                      </a:pPr>
                      <a:r>
                        <a:rPr lang="hr-HR" sz="1200" b="1" i="1" dirty="0">
                          <a:latin typeface="Times New Roman"/>
                          <a:ea typeface="Times New Roman"/>
                          <a:cs typeface="Times New Roman"/>
                        </a:rPr>
                        <a:t>Turistički tehničar destinacije*</a:t>
                      </a:r>
                    </a:p>
                    <a:p>
                      <a:pPr>
                        <a:lnSpc>
                          <a:spcPct val="115000"/>
                        </a:lnSpc>
                        <a:spcAft>
                          <a:spcPts val="0"/>
                        </a:spcAft>
                        <a:buFontTx/>
                        <a:buNone/>
                      </a:pPr>
                      <a:r>
                        <a:rPr lang="hr-HR" sz="1200" dirty="0">
                          <a:latin typeface="Times New Roman"/>
                          <a:ea typeface="Times New Roman"/>
                          <a:cs typeface="Times New Roman"/>
                        </a:rPr>
                        <a:t> (zamjena za</a:t>
                      </a:r>
                      <a:r>
                        <a:rPr lang="hr-HR" sz="1200" baseline="0" dirty="0">
                          <a:latin typeface="Calibri"/>
                          <a:ea typeface="Times New Roman"/>
                          <a:cs typeface="Times New Roman"/>
                        </a:rPr>
                        <a:t> </a:t>
                      </a:r>
                      <a:r>
                        <a:rPr lang="hr-HR" sz="1200" dirty="0">
                          <a:latin typeface="Times New Roman"/>
                          <a:ea typeface="Times New Roman"/>
                          <a:cs typeface="Times New Roman"/>
                        </a:rPr>
                        <a:t>hotelijersko - turistički tehničar)</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dirty="0">
                        <a:latin typeface="Times New Roman"/>
                        <a:ea typeface="Times New Roman"/>
                        <a:cs typeface="Times New Roman"/>
                      </a:endParaRPr>
                    </a:p>
                    <a:p>
                      <a:pPr algn="ctr">
                        <a:lnSpc>
                          <a:spcPct val="115000"/>
                        </a:lnSpc>
                        <a:spcAft>
                          <a:spcPts val="0"/>
                        </a:spcAft>
                      </a:pPr>
                      <a:r>
                        <a:rPr lang="hr-HR" sz="1200" dirty="0">
                          <a:latin typeface="Times New Roman"/>
                          <a:ea typeface="Times New Roman"/>
                          <a:cs typeface="Times New Roman"/>
                        </a:rPr>
                        <a:t>26</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a:latin typeface="Times New Roman"/>
                        <a:ea typeface="Times New Roman"/>
                        <a:cs typeface="Times New Roman"/>
                      </a:endParaRPr>
                    </a:p>
                    <a:p>
                      <a:pPr algn="ctr">
                        <a:lnSpc>
                          <a:spcPct val="115000"/>
                        </a:lnSpc>
                        <a:spcAft>
                          <a:spcPts val="0"/>
                        </a:spcAft>
                      </a:pPr>
                      <a:r>
                        <a:rPr lang="hr-HR" sz="1200">
                          <a:latin typeface="Times New Roman"/>
                          <a:ea typeface="Times New Roman"/>
                          <a:cs typeface="Times New Roman"/>
                        </a:rPr>
                        <a:t>1</a:t>
                      </a:r>
                      <a:endParaRPr lang="hr-H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r-HR" sz="1200" dirty="0">
                          <a:latin typeface="Times New Roman"/>
                          <a:ea typeface="Times New Roman"/>
                          <a:cs typeface="Times New Roman"/>
                        </a:rPr>
                        <a:t>Hrvatski jezik, Matematika, prvi strani jezik, Povijest, Geografija </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dirty="0">
                        <a:solidFill>
                          <a:srgbClr val="FF0000"/>
                        </a:solidFill>
                        <a:latin typeface="Times New Roman"/>
                        <a:ea typeface="Times New Roman"/>
                        <a:cs typeface="Times New Roman"/>
                      </a:endParaRPr>
                    </a:p>
                    <a:p>
                      <a:pPr algn="ctr">
                        <a:lnSpc>
                          <a:spcPct val="115000"/>
                        </a:lnSpc>
                        <a:spcAft>
                          <a:spcPts val="0"/>
                        </a:spcAft>
                      </a:pPr>
                      <a:r>
                        <a:rPr lang="hr-HR" sz="1200" dirty="0">
                          <a:latin typeface="Times New Roman"/>
                          <a:ea typeface="Times New Roman"/>
                          <a:cs typeface="Times New Roman"/>
                        </a:rPr>
                        <a:t>Likovna kultura</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dirty="0">
                        <a:latin typeface="Times New Roman"/>
                        <a:ea typeface="Times New Roman"/>
                        <a:cs typeface="Times New Roman"/>
                      </a:endParaRPr>
                    </a:p>
                    <a:p>
                      <a:pPr algn="ctr">
                        <a:lnSpc>
                          <a:spcPct val="115000"/>
                        </a:lnSpc>
                        <a:spcAft>
                          <a:spcPts val="0"/>
                        </a:spcAft>
                      </a:pPr>
                      <a:r>
                        <a:rPr lang="hr-HR" sz="1200" dirty="0">
                          <a:latin typeface="Times New Roman"/>
                          <a:ea typeface="Times New Roman"/>
                          <a:cs typeface="Times New Roman"/>
                        </a:rPr>
                        <a:t>Njemački </a:t>
                      </a:r>
                      <a:endParaRPr lang="hr-HR" sz="1200" dirty="0">
                        <a:latin typeface="Calibri"/>
                        <a:ea typeface="Calibri"/>
                        <a:cs typeface="Times New Roman"/>
                      </a:endParaRPr>
                    </a:p>
                    <a:p>
                      <a:pPr algn="ctr">
                        <a:lnSpc>
                          <a:spcPct val="115000"/>
                        </a:lnSpc>
                        <a:spcAft>
                          <a:spcPts val="0"/>
                        </a:spcAft>
                      </a:pPr>
                      <a:r>
                        <a:rPr lang="hr-HR" sz="1200" dirty="0">
                          <a:latin typeface="Times New Roman"/>
                          <a:ea typeface="Times New Roman"/>
                          <a:cs typeface="Times New Roman"/>
                        </a:rPr>
                        <a:t>jezik</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zervirano mjesto sadržaja 3"/>
          <p:cNvGraphicFramePr>
            <a:graphicFrameLocks noGrp="1"/>
          </p:cNvGraphicFramePr>
          <p:nvPr>
            <p:ph idx="1"/>
          </p:nvPr>
        </p:nvGraphicFramePr>
        <p:xfrm>
          <a:off x="467544" y="1196753"/>
          <a:ext cx="8280920" cy="5112569"/>
        </p:xfrm>
        <a:graphic>
          <a:graphicData uri="http://schemas.openxmlformats.org/drawingml/2006/table">
            <a:tbl>
              <a:tblPr/>
              <a:tblGrid>
                <a:gridCol w="2277617">
                  <a:extLst>
                    <a:ext uri="{9D8B030D-6E8A-4147-A177-3AD203B41FA5}">
                      <a16:colId xmlns:a16="http://schemas.microsoft.com/office/drawing/2014/main" val="20000"/>
                    </a:ext>
                  </a:extLst>
                </a:gridCol>
                <a:gridCol w="2258887">
                  <a:extLst>
                    <a:ext uri="{9D8B030D-6E8A-4147-A177-3AD203B41FA5}">
                      <a16:colId xmlns:a16="http://schemas.microsoft.com/office/drawing/2014/main" val="20001"/>
                    </a:ext>
                  </a:extLst>
                </a:gridCol>
                <a:gridCol w="949787">
                  <a:extLst>
                    <a:ext uri="{9D8B030D-6E8A-4147-A177-3AD203B41FA5}">
                      <a16:colId xmlns:a16="http://schemas.microsoft.com/office/drawing/2014/main" val="20002"/>
                    </a:ext>
                  </a:extLst>
                </a:gridCol>
                <a:gridCol w="1345833">
                  <a:extLst>
                    <a:ext uri="{9D8B030D-6E8A-4147-A177-3AD203B41FA5}">
                      <a16:colId xmlns:a16="http://schemas.microsoft.com/office/drawing/2014/main" val="20003"/>
                    </a:ext>
                  </a:extLst>
                </a:gridCol>
                <a:gridCol w="1448796">
                  <a:extLst>
                    <a:ext uri="{9D8B030D-6E8A-4147-A177-3AD203B41FA5}">
                      <a16:colId xmlns:a16="http://schemas.microsoft.com/office/drawing/2014/main" val="20004"/>
                    </a:ext>
                  </a:extLst>
                </a:gridCol>
              </a:tblGrid>
              <a:tr h="721003">
                <a:tc>
                  <a:txBody>
                    <a:bodyPr/>
                    <a:lstStyle/>
                    <a:p>
                      <a:pPr>
                        <a:lnSpc>
                          <a:spcPct val="115000"/>
                        </a:lnSpc>
                        <a:spcAft>
                          <a:spcPts val="0"/>
                        </a:spcAft>
                      </a:pPr>
                      <a:r>
                        <a:rPr lang="hr-HR" sz="1200" b="1" dirty="0">
                          <a:latin typeface="Times New Roman"/>
                          <a:ea typeface="Times New Roman"/>
                          <a:cs typeface="Times New Roman"/>
                        </a:rPr>
                        <a:t>PROGRAM RADA</a:t>
                      </a:r>
                      <a:endParaRPr lang="hr-HR" sz="1200" dirty="0">
                        <a:latin typeface="Calibri"/>
                        <a:ea typeface="Calibri"/>
                        <a:cs typeface="Times New Roman"/>
                      </a:endParaRPr>
                    </a:p>
                    <a:p>
                      <a:pPr>
                        <a:lnSpc>
                          <a:spcPct val="115000"/>
                        </a:lnSpc>
                        <a:spcAft>
                          <a:spcPts val="0"/>
                        </a:spcAft>
                      </a:pPr>
                      <a:r>
                        <a:rPr lang="hr-HR" sz="1200" b="1" dirty="0">
                          <a:latin typeface="Times New Roman"/>
                          <a:ea typeface="Times New Roman"/>
                          <a:cs typeface="Times New Roman"/>
                        </a:rPr>
                        <a:t>program-zanimanje</a:t>
                      </a:r>
                      <a:endParaRPr lang="hr-H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200" b="1">
                          <a:latin typeface="Times New Roman"/>
                          <a:ea typeface="Times New Roman"/>
                          <a:cs typeface="Times New Roman"/>
                        </a:rPr>
                        <a:t>Obvezni</a:t>
                      </a:r>
                      <a:endParaRPr lang="hr-HR" sz="1200">
                        <a:latin typeface="Calibri"/>
                        <a:ea typeface="Calibri"/>
                        <a:cs typeface="Times New Roman"/>
                      </a:endParaRPr>
                    </a:p>
                    <a:p>
                      <a:pPr algn="ctr">
                        <a:lnSpc>
                          <a:spcPct val="115000"/>
                        </a:lnSpc>
                        <a:spcAft>
                          <a:spcPts val="0"/>
                        </a:spcAft>
                      </a:pPr>
                      <a:r>
                        <a:rPr lang="hr-HR" sz="1200" b="1">
                          <a:latin typeface="Times New Roman"/>
                          <a:ea typeface="Times New Roman"/>
                          <a:cs typeface="Times New Roman"/>
                        </a:rPr>
                        <a:t>strani jezici</a:t>
                      </a:r>
                      <a:endParaRPr lang="hr-H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200" b="1">
                          <a:latin typeface="Times New Roman"/>
                          <a:ea typeface="Times New Roman"/>
                          <a:cs typeface="Times New Roman"/>
                        </a:rPr>
                        <a:t>Izborni predmet</a:t>
                      </a:r>
                      <a:endParaRPr lang="hr-H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200" b="1">
                          <a:latin typeface="Times New Roman"/>
                          <a:ea typeface="Times New Roman"/>
                          <a:cs typeface="Times New Roman"/>
                        </a:rPr>
                        <a:t>Potvrda školskog liječnika</a:t>
                      </a:r>
                      <a:endParaRPr lang="hr-H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200" b="1">
                          <a:latin typeface="Times New Roman"/>
                          <a:ea typeface="Times New Roman"/>
                          <a:cs typeface="Times New Roman"/>
                        </a:rPr>
                        <a:t>Minimalan broj bodova</a:t>
                      </a:r>
                      <a:endParaRPr lang="hr-H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42007">
                <a:tc>
                  <a:txBody>
                    <a:bodyPr/>
                    <a:lstStyle/>
                    <a:p>
                      <a:pPr>
                        <a:lnSpc>
                          <a:spcPct val="115000"/>
                        </a:lnSpc>
                        <a:spcAft>
                          <a:spcPts val="0"/>
                        </a:spcAft>
                      </a:pPr>
                      <a:r>
                        <a:rPr lang="hr-HR" sz="1200">
                          <a:latin typeface="Times New Roman"/>
                          <a:ea typeface="Times New Roman"/>
                          <a:cs typeface="Times New Roman"/>
                        </a:rPr>
                        <a:t>GIMNAZIJA</a:t>
                      </a:r>
                      <a:endParaRPr lang="hr-HR" sz="1200">
                        <a:latin typeface="Calibri"/>
                        <a:ea typeface="Calibri"/>
                        <a:cs typeface="Times New Roman"/>
                      </a:endParaRPr>
                    </a:p>
                    <a:p>
                      <a:pPr>
                        <a:lnSpc>
                          <a:spcPct val="115000"/>
                        </a:lnSpc>
                        <a:spcAft>
                          <a:spcPts val="0"/>
                        </a:spcAft>
                      </a:pPr>
                      <a:r>
                        <a:rPr lang="hr-HR" sz="1200" b="1">
                          <a:latin typeface="Times New Roman"/>
                          <a:ea typeface="Times New Roman"/>
                          <a:cs typeface="Times New Roman"/>
                        </a:rPr>
                        <a:t>- </a:t>
                      </a:r>
                      <a:r>
                        <a:rPr lang="hr-HR" sz="1200" b="1" i="1">
                          <a:latin typeface="Times New Roman"/>
                          <a:ea typeface="Times New Roman"/>
                          <a:cs typeface="Times New Roman"/>
                        </a:rPr>
                        <a:t>Opća gimnazija</a:t>
                      </a:r>
                      <a:endParaRPr lang="hr-HR" sz="1200">
                        <a:latin typeface="Calibri"/>
                        <a:ea typeface="Calibri"/>
                        <a:cs typeface="Times New Roman"/>
                      </a:endParaRPr>
                    </a:p>
                    <a:p>
                      <a:pPr>
                        <a:lnSpc>
                          <a:spcPct val="115000"/>
                        </a:lnSpc>
                        <a:spcAft>
                          <a:spcPts val="0"/>
                        </a:spcAft>
                      </a:pPr>
                      <a:r>
                        <a:rPr lang="hr-HR" sz="1200" b="1" i="1">
                          <a:latin typeface="Times New Roman"/>
                          <a:ea typeface="Times New Roman"/>
                          <a:cs typeface="Times New Roman"/>
                        </a:rPr>
                        <a:t>- Jezična gimnazija</a:t>
                      </a:r>
                      <a:endParaRPr lang="hr-HR"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dirty="0">
                        <a:latin typeface="Times New Roman"/>
                        <a:ea typeface="Times New Roman"/>
                        <a:cs typeface="Times New Roman"/>
                      </a:endParaRPr>
                    </a:p>
                    <a:p>
                      <a:pPr algn="ctr">
                        <a:lnSpc>
                          <a:spcPct val="115000"/>
                        </a:lnSpc>
                        <a:spcAft>
                          <a:spcPts val="0"/>
                        </a:spcAft>
                      </a:pPr>
                      <a:endParaRPr lang="hr-HR" sz="1200" dirty="0">
                        <a:latin typeface="Times New Roman"/>
                        <a:ea typeface="Times New Roman"/>
                        <a:cs typeface="Times New Roman"/>
                      </a:endParaRPr>
                    </a:p>
                    <a:p>
                      <a:pPr algn="ctr">
                        <a:lnSpc>
                          <a:spcPct val="115000"/>
                        </a:lnSpc>
                        <a:spcAft>
                          <a:spcPts val="0"/>
                        </a:spcAft>
                      </a:pPr>
                      <a:r>
                        <a:rPr lang="hr-HR" sz="1200" dirty="0">
                          <a:latin typeface="Times New Roman"/>
                          <a:ea typeface="Times New Roman"/>
                          <a:cs typeface="Times New Roman"/>
                        </a:rPr>
                        <a:t>1.Engleski jezik</a:t>
                      </a:r>
                      <a:endParaRPr lang="hr-HR" sz="1200" dirty="0">
                        <a:latin typeface="Calibri"/>
                        <a:ea typeface="Calibri"/>
                        <a:cs typeface="Times New Roman"/>
                      </a:endParaRPr>
                    </a:p>
                    <a:p>
                      <a:pPr algn="ctr">
                        <a:lnSpc>
                          <a:spcPct val="115000"/>
                        </a:lnSpc>
                        <a:spcAft>
                          <a:spcPts val="0"/>
                        </a:spcAft>
                      </a:pPr>
                      <a:r>
                        <a:rPr lang="hr-HR" sz="1200" dirty="0">
                          <a:latin typeface="Times New Roman"/>
                          <a:ea typeface="Times New Roman"/>
                          <a:cs typeface="Times New Roman"/>
                        </a:rPr>
                        <a:t>2.Njemački/Talijanski</a:t>
                      </a:r>
                      <a:endParaRPr lang="hr-HR" sz="1200" dirty="0">
                        <a:latin typeface="Calibri"/>
                        <a:ea typeface="Calibri"/>
                        <a:cs typeface="Times New Roman"/>
                      </a:endParaRPr>
                    </a:p>
                    <a:p>
                      <a:pPr algn="ctr">
                        <a:lnSpc>
                          <a:spcPct val="115000"/>
                        </a:lnSpc>
                        <a:spcAft>
                          <a:spcPts val="0"/>
                        </a:spcAft>
                      </a:pPr>
                      <a:r>
                        <a:rPr lang="hr-HR" sz="1200" dirty="0">
                          <a:latin typeface="Times New Roman"/>
                          <a:ea typeface="Times New Roman"/>
                          <a:cs typeface="Times New Roman"/>
                        </a:rPr>
                        <a:t>jezik</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dirty="0">
                        <a:latin typeface="Times New Roman"/>
                        <a:ea typeface="Times New Roman"/>
                        <a:cs typeface="Times New Roman"/>
                      </a:endParaRPr>
                    </a:p>
                    <a:p>
                      <a:pPr algn="ctr">
                        <a:lnSpc>
                          <a:spcPct val="115000"/>
                        </a:lnSpc>
                        <a:spcAft>
                          <a:spcPts val="0"/>
                        </a:spcAft>
                      </a:pPr>
                      <a:endParaRPr lang="hr-HR" sz="1200" dirty="0">
                        <a:latin typeface="Times New Roman"/>
                        <a:ea typeface="Times New Roman"/>
                        <a:cs typeface="Times New Roman"/>
                      </a:endParaRPr>
                    </a:p>
                    <a:p>
                      <a:pPr algn="ctr">
                        <a:lnSpc>
                          <a:spcPct val="115000"/>
                        </a:lnSpc>
                        <a:spcAft>
                          <a:spcPts val="0"/>
                        </a:spcAft>
                      </a:pPr>
                      <a:r>
                        <a:rPr lang="hr-HR" sz="1200" dirty="0">
                          <a:latin typeface="Times New Roman"/>
                          <a:ea typeface="Times New Roman"/>
                          <a:cs typeface="Times New Roman"/>
                        </a:rPr>
                        <a:t>Vjeronauk/ Etika</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dirty="0">
                        <a:latin typeface="Times New Roman"/>
                        <a:ea typeface="Times New Roman"/>
                        <a:cs typeface="Times New Roman"/>
                      </a:endParaRPr>
                    </a:p>
                    <a:p>
                      <a:pPr algn="ctr">
                        <a:lnSpc>
                          <a:spcPct val="115000"/>
                        </a:lnSpc>
                        <a:spcAft>
                          <a:spcPts val="0"/>
                        </a:spcAft>
                      </a:pPr>
                      <a:endParaRPr lang="hr-HR" sz="1200" dirty="0">
                        <a:latin typeface="Times New Roman"/>
                        <a:ea typeface="Times New Roman"/>
                        <a:cs typeface="Times New Roman"/>
                      </a:endParaRPr>
                    </a:p>
                    <a:p>
                      <a:pPr algn="ctr">
                        <a:lnSpc>
                          <a:spcPct val="115000"/>
                        </a:lnSpc>
                        <a:spcAft>
                          <a:spcPts val="0"/>
                        </a:spcAft>
                      </a:pPr>
                      <a:r>
                        <a:rPr lang="hr-HR" sz="1200" dirty="0">
                          <a:latin typeface="Times New Roman"/>
                          <a:ea typeface="Times New Roman"/>
                          <a:cs typeface="Times New Roman"/>
                        </a:rPr>
                        <a:t>ne</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r-HR" sz="1200" dirty="0">
                        <a:latin typeface="Times New Roman"/>
                        <a:ea typeface="Times New Roman"/>
                        <a:cs typeface="Times New Roman"/>
                      </a:endParaRPr>
                    </a:p>
                    <a:p>
                      <a:pPr algn="ctr">
                        <a:lnSpc>
                          <a:spcPct val="115000"/>
                        </a:lnSpc>
                        <a:spcAft>
                          <a:spcPts val="0"/>
                        </a:spcAft>
                      </a:pPr>
                      <a:endParaRPr lang="hr-HR" sz="1200" dirty="0">
                        <a:latin typeface="Times New Roman"/>
                        <a:ea typeface="Times New Roman"/>
                        <a:cs typeface="Times New Roman"/>
                      </a:endParaRPr>
                    </a:p>
                    <a:p>
                      <a:pPr algn="ctr">
                        <a:lnSpc>
                          <a:spcPct val="115000"/>
                        </a:lnSpc>
                        <a:spcAft>
                          <a:spcPts val="0"/>
                        </a:spcAft>
                      </a:pPr>
                      <a:endParaRPr lang="hr-HR" sz="1200" dirty="0">
                        <a:latin typeface="Times New Roman"/>
                        <a:ea typeface="Times New Roman"/>
                        <a:cs typeface="Times New Roman"/>
                      </a:endParaRPr>
                    </a:p>
                    <a:p>
                      <a:pPr algn="ctr">
                        <a:lnSpc>
                          <a:spcPct val="115000"/>
                        </a:lnSpc>
                        <a:spcAft>
                          <a:spcPts val="0"/>
                        </a:spcAft>
                      </a:pPr>
                      <a:r>
                        <a:rPr lang="hr-HR" sz="1200" dirty="0">
                          <a:latin typeface="Times New Roman"/>
                          <a:ea typeface="Times New Roman"/>
                          <a:cs typeface="Times New Roman"/>
                        </a:rPr>
                        <a:t>55</a:t>
                      </a:r>
                      <a:endParaRPr lang="hr-HR" sz="1200" dirty="0">
                        <a:latin typeface="Calibri"/>
                        <a:ea typeface="Calibri"/>
                        <a:cs typeface="Times New Roman"/>
                      </a:endParaRPr>
                    </a:p>
                    <a:p>
                      <a:pPr algn="ctr">
                        <a:lnSpc>
                          <a:spcPct val="115000"/>
                        </a:lnSpc>
                        <a:spcAft>
                          <a:spcPts val="0"/>
                        </a:spcAft>
                      </a:pPr>
                      <a:r>
                        <a:rPr lang="hr-HR" sz="1200" dirty="0">
                          <a:latin typeface="Times New Roman"/>
                          <a:ea typeface="Times New Roman"/>
                          <a:cs typeface="Times New Roman"/>
                        </a:rPr>
                        <a:t>/</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07552">
                <a:tc>
                  <a:txBody>
                    <a:bodyPr/>
                    <a:lstStyle/>
                    <a:p>
                      <a:pPr>
                        <a:lnSpc>
                          <a:spcPct val="115000"/>
                        </a:lnSpc>
                        <a:spcAft>
                          <a:spcPts val="0"/>
                        </a:spcAft>
                      </a:pPr>
                      <a:r>
                        <a:rPr lang="hr-HR" sz="1200">
                          <a:latin typeface="Times New Roman"/>
                          <a:ea typeface="Times New Roman"/>
                          <a:cs typeface="Times New Roman"/>
                        </a:rPr>
                        <a:t>EKONOMIJA, UPRAVA I TRGOVINA</a:t>
                      </a:r>
                      <a:endParaRPr lang="hr-HR" sz="1200">
                        <a:latin typeface="Calibri"/>
                        <a:ea typeface="Calibri"/>
                        <a:cs typeface="Times New Roman"/>
                      </a:endParaRPr>
                    </a:p>
                    <a:p>
                      <a:pPr>
                        <a:lnSpc>
                          <a:spcPct val="115000"/>
                        </a:lnSpc>
                        <a:spcAft>
                          <a:spcPts val="0"/>
                        </a:spcAft>
                      </a:pPr>
                      <a:r>
                        <a:rPr lang="hr-HR" sz="1200" b="1" i="1">
                          <a:latin typeface="Times New Roman"/>
                          <a:ea typeface="Calibri"/>
                          <a:cs typeface="Times New Roman"/>
                        </a:rPr>
                        <a:t>- Referent za poslovnu ekonomiju</a:t>
                      </a:r>
                      <a:endParaRPr lang="hr-HR"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a:latin typeface="Times New Roman"/>
                        <a:ea typeface="Times New Roman"/>
                        <a:cs typeface="Times New Roman"/>
                      </a:endParaRPr>
                    </a:p>
                    <a:p>
                      <a:pPr algn="ctr">
                        <a:lnSpc>
                          <a:spcPct val="115000"/>
                        </a:lnSpc>
                        <a:spcAft>
                          <a:spcPts val="0"/>
                        </a:spcAft>
                      </a:pPr>
                      <a:r>
                        <a:rPr lang="hr-HR" sz="1200">
                          <a:latin typeface="Times New Roman"/>
                          <a:ea typeface="Times New Roman"/>
                          <a:cs typeface="Times New Roman"/>
                        </a:rPr>
                        <a:t>1.Engleski jezik</a:t>
                      </a:r>
                      <a:endParaRPr lang="hr-HR" sz="1200">
                        <a:latin typeface="Calibri"/>
                        <a:ea typeface="Calibri"/>
                        <a:cs typeface="Times New Roman"/>
                      </a:endParaRPr>
                    </a:p>
                    <a:p>
                      <a:pPr algn="ctr">
                        <a:lnSpc>
                          <a:spcPct val="115000"/>
                        </a:lnSpc>
                        <a:spcAft>
                          <a:spcPts val="0"/>
                        </a:spcAft>
                      </a:pPr>
                      <a:r>
                        <a:rPr lang="hr-HR" sz="1200">
                          <a:latin typeface="Times New Roman"/>
                          <a:ea typeface="Times New Roman"/>
                          <a:cs typeface="Times New Roman"/>
                        </a:rPr>
                        <a:t>2. Strani jezik struke 1</a:t>
                      </a:r>
                      <a:endParaRPr lang="hr-H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dirty="0">
                        <a:latin typeface="Times New Roman"/>
                        <a:ea typeface="Times New Roman"/>
                        <a:cs typeface="Times New Roman"/>
                      </a:endParaRPr>
                    </a:p>
                    <a:p>
                      <a:pPr algn="ctr">
                        <a:lnSpc>
                          <a:spcPct val="115000"/>
                        </a:lnSpc>
                        <a:spcAft>
                          <a:spcPts val="0"/>
                        </a:spcAft>
                      </a:pPr>
                      <a:r>
                        <a:rPr lang="hr-HR" sz="1200" dirty="0">
                          <a:latin typeface="Times New Roman"/>
                          <a:ea typeface="Times New Roman"/>
                          <a:cs typeface="Times New Roman"/>
                        </a:rPr>
                        <a:t>Vjeronauk /Etika</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dirty="0">
                        <a:latin typeface="Times New Roman"/>
                        <a:ea typeface="Times New Roman"/>
                        <a:cs typeface="Times New Roman"/>
                      </a:endParaRPr>
                    </a:p>
                    <a:p>
                      <a:pPr algn="ctr">
                        <a:lnSpc>
                          <a:spcPct val="115000"/>
                        </a:lnSpc>
                        <a:spcAft>
                          <a:spcPts val="0"/>
                        </a:spcAft>
                      </a:pPr>
                      <a:r>
                        <a:rPr lang="hr-HR" sz="1200" dirty="0">
                          <a:latin typeface="Times New Roman"/>
                          <a:ea typeface="Times New Roman"/>
                          <a:cs typeface="Times New Roman"/>
                        </a:rPr>
                        <a:t>da</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dirty="0">
                        <a:latin typeface="Times New Roman"/>
                        <a:ea typeface="Times New Roman"/>
                        <a:cs typeface="Times New Roman"/>
                      </a:endParaRPr>
                    </a:p>
                    <a:p>
                      <a:pPr algn="ctr">
                        <a:lnSpc>
                          <a:spcPct val="115000"/>
                        </a:lnSpc>
                        <a:spcAft>
                          <a:spcPts val="0"/>
                        </a:spcAft>
                      </a:pPr>
                      <a:endParaRPr lang="hr-HR" sz="1200" dirty="0">
                        <a:latin typeface="Times New Roman"/>
                        <a:ea typeface="Times New Roman"/>
                        <a:cs typeface="Times New Roman"/>
                      </a:endParaRPr>
                    </a:p>
                    <a:p>
                      <a:pPr algn="ctr">
                        <a:lnSpc>
                          <a:spcPct val="115000"/>
                        </a:lnSpc>
                        <a:spcAft>
                          <a:spcPts val="0"/>
                        </a:spcAft>
                      </a:pPr>
                      <a:r>
                        <a:rPr lang="hr-HR" sz="1200" dirty="0">
                          <a:latin typeface="Times New Roman"/>
                          <a:ea typeface="Times New Roman"/>
                          <a:cs typeface="Times New Roman"/>
                        </a:rPr>
                        <a:t>/</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2007">
                <a:tc>
                  <a:txBody>
                    <a:bodyPr/>
                    <a:lstStyle/>
                    <a:p>
                      <a:pPr>
                        <a:lnSpc>
                          <a:spcPct val="115000"/>
                        </a:lnSpc>
                        <a:spcAft>
                          <a:spcPts val="0"/>
                        </a:spcAft>
                      </a:pPr>
                      <a:endParaRPr lang="hr-HR" sz="1200" dirty="0">
                        <a:latin typeface="Times New Roman"/>
                        <a:ea typeface="Times New Roman"/>
                        <a:cs typeface="Times New Roman"/>
                      </a:endParaRPr>
                    </a:p>
                    <a:p>
                      <a:pPr>
                        <a:lnSpc>
                          <a:spcPct val="115000"/>
                        </a:lnSpc>
                        <a:spcAft>
                          <a:spcPts val="0"/>
                        </a:spcAft>
                      </a:pPr>
                      <a:r>
                        <a:rPr lang="hr-HR" sz="1200" dirty="0">
                          <a:latin typeface="Times New Roman"/>
                          <a:ea typeface="Times New Roman"/>
                          <a:cs typeface="Times New Roman"/>
                        </a:rPr>
                        <a:t>UGOSTITELJSTVO I TURIZAM</a:t>
                      </a:r>
                      <a:endParaRPr lang="hr-HR" sz="1200" dirty="0">
                        <a:latin typeface="Calibri"/>
                        <a:ea typeface="Calibri"/>
                        <a:cs typeface="Times New Roman"/>
                      </a:endParaRPr>
                    </a:p>
                    <a:p>
                      <a:pPr>
                        <a:lnSpc>
                          <a:spcPct val="115000"/>
                        </a:lnSpc>
                        <a:spcAft>
                          <a:spcPts val="0"/>
                        </a:spcAft>
                      </a:pPr>
                      <a:r>
                        <a:rPr lang="hr-HR" sz="1200" b="1" dirty="0">
                          <a:latin typeface="Times New Roman"/>
                          <a:ea typeface="Times New Roman"/>
                          <a:cs typeface="Times New Roman"/>
                        </a:rPr>
                        <a:t>- </a:t>
                      </a:r>
                      <a:r>
                        <a:rPr lang="hr-HR" sz="1200" b="1" i="1" dirty="0">
                          <a:latin typeface="Times New Roman"/>
                          <a:ea typeface="Times New Roman"/>
                          <a:cs typeface="Times New Roman"/>
                        </a:rPr>
                        <a:t>Turistički tehničar destinacije</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dirty="0">
                        <a:latin typeface="Times New Roman"/>
                        <a:ea typeface="Times New Roman"/>
                        <a:cs typeface="Times New Roman"/>
                      </a:endParaRPr>
                    </a:p>
                    <a:p>
                      <a:pPr algn="ctr">
                        <a:lnSpc>
                          <a:spcPct val="115000"/>
                        </a:lnSpc>
                        <a:spcAft>
                          <a:spcPts val="0"/>
                        </a:spcAft>
                      </a:pPr>
                      <a:r>
                        <a:rPr lang="hr-HR" sz="1200" dirty="0">
                          <a:latin typeface="Times New Roman"/>
                          <a:ea typeface="Times New Roman"/>
                          <a:cs typeface="Times New Roman"/>
                        </a:rPr>
                        <a:t>1.Engleski jezik</a:t>
                      </a:r>
                      <a:endParaRPr lang="hr-HR" sz="1200" dirty="0">
                        <a:latin typeface="Calibri"/>
                        <a:ea typeface="Calibri"/>
                        <a:cs typeface="Times New Roman"/>
                      </a:endParaRPr>
                    </a:p>
                    <a:p>
                      <a:pPr algn="ctr">
                        <a:lnSpc>
                          <a:spcPct val="115000"/>
                        </a:lnSpc>
                        <a:spcAft>
                          <a:spcPts val="0"/>
                        </a:spcAft>
                      </a:pPr>
                      <a:r>
                        <a:rPr lang="hr-HR" sz="1200" dirty="0">
                          <a:latin typeface="Times New Roman"/>
                          <a:ea typeface="Times New Roman"/>
                          <a:cs typeface="Times New Roman"/>
                        </a:rPr>
                        <a:t>2. Strani jezik u turizmu 1 </a:t>
                      </a:r>
                      <a:endParaRPr lang="hr-HR" sz="1200" dirty="0">
                        <a:latin typeface="Calibri"/>
                        <a:ea typeface="Calibri"/>
                        <a:cs typeface="Times New Roman"/>
                      </a:endParaRPr>
                    </a:p>
                    <a:p>
                      <a:pPr algn="ctr">
                        <a:lnSpc>
                          <a:spcPct val="115000"/>
                        </a:lnSpc>
                        <a:spcAft>
                          <a:spcPts val="0"/>
                        </a:spcAft>
                      </a:pPr>
                      <a:r>
                        <a:rPr lang="hr-HR" sz="1200" dirty="0">
                          <a:latin typeface="Times New Roman"/>
                          <a:ea typeface="Times New Roman"/>
                          <a:cs typeface="Times New Roman"/>
                        </a:rPr>
                        <a:t>3.Poslovni strani jezik u turizmu 1</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dirty="0">
                        <a:latin typeface="Times New Roman"/>
                        <a:ea typeface="Times New Roman"/>
                        <a:cs typeface="Times New Roman"/>
                      </a:endParaRPr>
                    </a:p>
                    <a:p>
                      <a:pPr algn="ctr">
                        <a:lnSpc>
                          <a:spcPct val="115000"/>
                        </a:lnSpc>
                        <a:spcAft>
                          <a:spcPts val="0"/>
                        </a:spcAft>
                      </a:pPr>
                      <a:r>
                        <a:rPr lang="hr-HR" sz="1200" dirty="0">
                          <a:latin typeface="Times New Roman"/>
                          <a:ea typeface="Times New Roman"/>
                          <a:cs typeface="Times New Roman"/>
                        </a:rPr>
                        <a:t>Vjeronauk/ Etika</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a:latin typeface="Times New Roman"/>
                        <a:ea typeface="Times New Roman"/>
                        <a:cs typeface="Times New Roman"/>
                      </a:endParaRPr>
                    </a:p>
                    <a:p>
                      <a:pPr algn="ctr">
                        <a:lnSpc>
                          <a:spcPct val="115000"/>
                        </a:lnSpc>
                        <a:spcAft>
                          <a:spcPts val="0"/>
                        </a:spcAft>
                      </a:pPr>
                      <a:r>
                        <a:rPr lang="hr-HR" sz="1200">
                          <a:latin typeface="Times New Roman"/>
                          <a:ea typeface="Times New Roman"/>
                          <a:cs typeface="Times New Roman"/>
                        </a:rPr>
                        <a:t>da</a:t>
                      </a:r>
                      <a:endParaRPr lang="hr-H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200" dirty="0">
                        <a:latin typeface="Times New Roman"/>
                        <a:ea typeface="Times New Roman"/>
                        <a:cs typeface="Times New Roman"/>
                      </a:endParaRPr>
                    </a:p>
                    <a:p>
                      <a:pPr algn="ctr">
                        <a:lnSpc>
                          <a:spcPct val="115000"/>
                        </a:lnSpc>
                        <a:spcAft>
                          <a:spcPts val="0"/>
                        </a:spcAft>
                      </a:pPr>
                      <a:r>
                        <a:rPr lang="hr-HR" sz="1200" dirty="0">
                          <a:latin typeface="Times New Roman"/>
                          <a:ea typeface="Times New Roman"/>
                          <a:cs typeface="Times New Roman"/>
                        </a:rPr>
                        <a:t>/</a:t>
                      </a:r>
                      <a:endParaRPr lang="hr-H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1628800"/>
            <a:ext cx="8229600" cy="1143000"/>
          </a:xfrm>
        </p:spPr>
        <p:txBody>
          <a:bodyPr>
            <a:normAutofit fontScale="90000"/>
          </a:bodyPr>
          <a:lstStyle/>
          <a:p>
            <a:br>
              <a:rPr lang="hr-HR" b="1" u="sng" dirty="0"/>
            </a:br>
            <a:br>
              <a:rPr lang="hr-HR" b="1" u="sng" dirty="0"/>
            </a:br>
            <a:br>
              <a:rPr lang="hr-HR" b="1" u="sng" dirty="0"/>
            </a:br>
            <a:br>
              <a:rPr lang="hr-HR" b="1" u="sng" dirty="0"/>
            </a:br>
            <a:br>
              <a:rPr lang="hr-HR" b="1" u="sng" dirty="0"/>
            </a:br>
            <a:r>
              <a:rPr lang="hr-HR" sz="3100" b="1" u="sng" dirty="0">
                <a:latin typeface="Times New Roman" pitchFamily="18" charset="0"/>
                <a:cs typeface="Times New Roman" pitchFamily="18" charset="0"/>
              </a:rPr>
              <a:t>OPĆA / JEZIČNA GIMNAZIJA</a:t>
            </a:r>
            <a:br>
              <a:rPr lang="hr-HR" dirty="0"/>
            </a:br>
            <a:endParaRPr lang="hr-HR" dirty="0"/>
          </a:p>
        </p:txBody>
      </p:sp>
      <p:sp>
        <p:nvSpPr>
          <p:cNvPr id="3" name="Rezervirano mjesto sadržaja 2"/>
          <p:cNvSpPr>
            <a:spLocks noGrp="1"/>
          </p:cNvSpPr>
          <p:nvPr>
            <p:ph idx="1"/>
          </p:nvPr>
        </p:nvSpPr>
        <p:spPr>
          <a:xfrm>
            <a:off x="0" y="2420888"/>
            <a:ext cx="8784976" cy="4896544"/>
          </a:xfrm>
        </p:spPr>
        <p:txBody>
          <a:bodyPr>
            <a:normAutofit fontScale="62500" lnSpcReduction="20000"/>
          </a:bodyPr>
          <a:lstStyle/>
          <a:p>
            <a:pPr algn="just"/>
            <a:r>
              <a:rPr lang="hr-HR" dirty="0">
                <a:latin typeface="Times New Roman" pitchFamily="18" charset="0"/>
                <a:cs typeface="Times New Roman" pitchFamily="18" charset="0"/>
              </a:rPr>
              <a:t>Gimnazija je općeobrazovna škola čija je svrha osposobiti učenika za logičko i  stvaralačko mišljenje, samostalno učenje, razviti intelektualnu širinu, potrebu za  novim saznanjima i istraživačkom djelatnošću. Iz nastavnog programa vidljivo je da opća gimnazija uravnotežuje prirodoslovne, matematičke i jezične sadržaje, dok jezična gimnazija u svojem planu ima  povećanu satnicu stranih jezika.</a:t>
            </a:r>
          </a:p>
          <a:p>
            <a:pPr algn="just"/>
            <a:endParaRPr lang="hr-HR" dirty="0">
              <a:latin typeface="Times New Roman" pitchFamily="18" charset="0"/>
              <a:cs typeface="Times New Roman" pitchFamily="18" charset="0"/>
            </a:endParaRPr>
          </a:p>
          <a:p>
            <a:pPr algn="just"/>
            <a:r>
              <a:rPr lang="hr-HR" dirty="0">
                <a:latin typeface="Times New Roman" pitchFamily="18" charset="0"/>
                <a:cs typeface="Times New Roman" pitchFamily="18" charset="0"/>
              </a:rPr>
              <a:t>Srednje obrazovanje završava  se polaganjem državne mature.</a:t>
            </a:r>
          </a:p>
          <a:p>
            <a:pPr algn="just"/>
            <a:endParaRPr lang="hr-HR" dirty="0">
              <a:latin typeface="Times New Roman" pitchFamily="18" charset="0"/>
              <a:cs typeface="Times New Roman" pitchFamily="18" charset="0"/>
            </a:endParaRPr>
          </a:p>
          <a:p>
            <a:pPr algn="just"/>
            <a:r>
              <a:rPr lang="hr-HR" dirty="0">
                <a:latin typeface="Times New Roman" pitchFamily="18" charset="0"/>
                <a:cs typeface="Times New Roman" pitchFamily="18" charset="0"/>
              </a:rPr>
              <a:t>Gimnazija je kao općeobrazovna škola prijelazni stupanj k profesionalnom osposobljavanju na sveučilišnim i stručnim studijima; ne daje zanimanje nego  srednju školsku spremu.  Gimnazija predstavlja glavni izvor studenata na gotovo svim sveučilištima, njen  osnovni zadatak je priprema učenika za nastavak školovanja. Prateći upis gimnazijalaca na studij, možemo se pohvaliti da naši učenici koji na vrijeme počnu s pripremama zaista i upišu onaj studij koji žele. Ponosimo se uspjesima naših učenika i njihovih profesora na županijskim i  državnim natjecanjima.</a:t>
            </a:r>
          </a:p>
          <a:p>
            <a:pPr algn="just"/>
            <a:endParaRPr lang="hr-HR" dirty="0">
              <a:latin typeface="Times New Roman" pitchFamily="18" charset="0"/>
              <a:cs typeface="Times New Roman" pitchFamily="18" charset="0"/>
            </a:endParaRPr>
          </a:p>
          <a:p>
            <a:pPr algn="just"/>
            <a:r>
              <a:rPr lang="hr-HR" dirty="0">
                <a:latin typeface="Times New Roman" pitchFamily="18" charset="0"/>
                <a:cs typeface="Times New Roman" pitchFamily="18" charset="0"/>
              </a:rPr>
              <a:t>*U jezičnoj gimnaziji u trećem i četvrtom razredu umjesto jednog predmeta  iz prirodne skupine (Fizika, Biologija, Kemija) može se odabrati strani jezik (Talijanski  jezik).</a:t>
            </a:r>
          </a:p>
          <a:p>
            <a:pPr algn="just"/>
            <a:endParaRPr lang="hr-HR" dirty="0">
              <a:latin typeface="Times New Roman" pitchFamily="18" charset="0"/>
              <a:cs typeface="Times New Roman" pitchFamily="18" charset="0"/>
            </a:endParaRPr>
          </a:p>
          <a:p>
            <a:pPr algn="just"/>
            <a:r>
              <a:rPr lang="hr-HR" dirty="0">
                <a:latin typeface="Times New Roman" pitchFamily="18" charset="0"/>
                <a:cs typeface="Times New Roman" pitchFamily="18" charset="0"/>
              </a:rPr>
              <a:t>** U općoj gimnaziji u drugom razredu bira se jedan  izborni predmet (Informatika, Talijanski jezik, Psihologija </a:t>
            </a:r>
            <a:r>
              <a:rPr lang="hr-HR" dirty="0" err="1">
                <a:latin typeface="Times New Roman" pitchFamily="18" charset="0"/>
                <a:cs typeface="Times New Roman" pitchFamily="18" charset="0"/>
              </a:rPr>
              <a:t>itd</a:t>
            </a:r>
            <a:r>
              <a:rPr lang="hr-HR" dirty="0">
                <a:latin typeface="Times New Roman" pitchFamily="18" charset="0"/>
                <a:cs typeface="Times New Roman" pitchFamily="18" charset="0"/>
              </a:rPr>
              <a:t>.).</a:t>
            </a:r>
          </a:p>
          <a:p>
            <a:pPr>
              <a:buNone/>
            </a:pPr>
            <a:endParaRPr lang="hr-HR" dirty="0">
              <a:latin typeface="Times New Roman" pitchFamily="18" charset="0"/>
              <a:cs typeface="Times New Roman" pitchFamily="18" charset="0"/>
            </a:endParaRPr>
          </a:p>
          <a:p>
            <a:endParaRPr lang="hr-HR" dirty="0"/>
          </a:p>
        </p:txBody>
      </p:sp>
      <p:pic>
        <p:nvPicPr>
          <p:cNvPr id="4" name="Slika 3" descr="gimnazija.jpg"/>
          <p:cNvPicPr>
            <a:picLocks noChangeAspect="1"/>
          </p:cNvPicPr>
          <p:nvPr/>
        </p:nvPicPr>
        <p:blipFill>
          <a:blip r:embed="rId2" cstate="print"/>
          <a:stretch>
            <a:fillRect/>
          </a:stretch>
        </p:blipFill>
        <p:spPr>
          <a:xfrm>
            <a:off x="5576571" y="0"/>
            <a:ext cx="3567429" cy="17728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zervirano mjesto sadržaja 3"/>
          <p:cNvGraphicFramePr>
            <a:graphicFrameLocks noGrp="1"/>
          </p:cNvGraphicFramePr>
          <p:nvPr>
            <p:ph idx="1"/>
          </p:nvPr>
        </p:nvGraphicFramePr>
        <p:xfrm>
          <a:off x="755574" y="836710"/>
          <a:ext cx="7632852" cy="5734043"/>
        </p:xfrm>
        <a:graphic>
          <a:graphicData uri="http://schemas.openxmlformats.org/drawingml/2006/table">
            <a:tbl>
              <a:tblPr/>
              <a:tblGrid>
                <a:gridCol w="2312752">
                  <a:extLst>
                    <a:ext uri="{9D8B030D-6E8A-4147-A177-3AD203B41FA5}">
                      <a16:colId xmlns:a16="http://schemas.microsoft.com/office/drawing/2014/main" val="20000"/>
                    </a:ext>
                  </a:extLst>
                </a:gridCol>
                <a:gridCol w="665585">
                  <a:extLst>
                    <a:ext uri="{9D8B030D-6E8A-4147-A177-3AD203B41FA5}">
                      <a16:colId xmlns:a16="http://schemas.microsoft.com/office/drawing/2014/main" val="20001"/>
                    </a:ext>
                  </a:extLst>
                </a:gridCol>
                <a:gridCol w="665585">
                  <a:extLst>
                    <a:ext uri="{9D8B030D-6E8A-4147-A177-3AD203B41FA5}">
                      <a16:colId xmlns:a16="http://schemas.microsoft.com/office/drawing/2014/main" val="20002"/>
                    </a:ext>
                  </a:extLst>
                </a:gridCol>
                <a:gridCol w="665585">
                  <a:extLst>
                    <a:ext uri="{9D8B030D-6E8A-4147-A177-3AD203B41FA5}">
                      <a16:colId xmlns:a16="http://schemas.microsoft.com/office/drawing/2014/main" val="20003"/>
                    </a:ext>
                  </a:extLst>
                </a:gridCol>
                <a:gridCol w="665585">
                  <a:extLst>
                    <a:ext uri="{9D8B030D-6E8A-4147-A177-3AD203B41FA5}">
                      <a16:colId xmlns:a16="http://schemas.microsoft.com/office/drawing/2014/main" val="20004"/>
                    </a:ext>
                  </a:extLst>
                </a:gridCol>
                <a:gridCol w="665585">
                  <a:extLst>
                    <a:ext uri="{9D8B030D-6E8A-4147-A177-3AD203B41FA5}">
                      <a16:colId xmlns:a16="http://schemas.microsoft.com/office/drawing/2014/main" val="20005"/>
                    </a:ext>
                  </a:extLst>
                </a:gridCol>
                <a:gridCol w="665585">
                  <a:extLst>
                    <a:ext uri="{9D8B030D-6E8A-4147-A177-3AD203B41FA5}">
                      <a16:colId xmlns:a16="http://schemas.microsoft.com/office/drawing/2014/main" val="20006"/>
                    </a:ext>
                  </a:extLst>
                </a:gridCol>
                <a:gridCol w="665585">
                  <a:extLst>
                    <a:ext uri="{9D8B030D-6E8A-4147-A177-3AD203B41FA5}">
                      <a16:colId xmlns:a16="http://schemas.microsoft.com/office/drawing/2014/main" val="20007"/>
                    </a:ext>
                  </a:extLst>
                </a:gridCol>
                <a:gridCol w="661005">
                  <a:extLst>
                    <a:ext uri="{9D8B030D-6E8A-4147-A177-3AD203B41FA5}">
                      <a16:colId xmlns:a16="http://schemas.microsoft.com/office/drawing/2014/main" val="20008"/>
                    </a:ext>
                  </a:extLst>
                </a:gridCol>
              </a:tblGrid>
              <a:tr h="229071">
                <a:tc rowSpan="3">
                  <a:txBody>
                    <a:bodyPr/>
                    <a:lstStyle/>
                    <a:p>
                      <a:pPr algn="ctr">
                        <a:lnSpc>
                          <a:spcPct val="115000"/>
                        </a:lnSpc>
                        <a:spcAft>
                          <a:spcPts val="0"/>
                        </a:spcAft>
                      </a:pPr>
                      <a:r>
                        <a:rPr lang="hr-HR" sz="1100" b="1" dirty="0">
                          <a:latin typeface="Times New Roman" pitchFamily="18" charset="0"/>
                          <a:ea typeface="Times New Roman"/>
                          <a:cs typeface="Times New Roman" pitchFamily="18" charset="0"/>
                        </a:rPr>
                        <a:t>Nastavni predmet</a:t>
                      </a:r>
                      <a:endParaRPr lang="hr-HR" sz="1100" dirty="0">
                        <a:latin typeface="Times New Roman" pitchFamily="18" charset="0"/>
                        <a:ea typeface="Times New Roman"/>
                        <a:cs typeface="Times New Roman" pitchFamily="18" charset="0"/>
                      </a:endParaRP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hr-HR" sz="1100" b="1">
                          <a:latin typeface="Times New Roman" pitchFamily="18" charset="0"/>
                          <a:ea typeface="Times New Roman"/>
                          <a:cs typeface="Times New Roman" pitchFamily="18" charset="0"/>
                        </a:rPr>
                        <a:t>Opća gimnazija</a:t>
                      </a:r>
                      <a:endParaRPr lang="hr-HR" sz="1100">
                        <a:latin typeface="Times New Roman" pitchFamily="18" charset="0"/>
                        <a:ea typeface="Times New Roman"/>
                        <a:cs typeface="Times New Roman" pitchFamily="18" charset="0"/>
                      </a:endParaRP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gridSpan="4">
                  <a:txBody>
                    <a:bodyPr/>
                    <a:lstStyle/>
                    <a:p>
                      <a:pPr algn="ctr">
                        <a:lnSpc>
                          <a:spcPct val="115000"/>
                        </a:lnSpc>
                        <a:spcAft>
                          <a:spcPts val="0"/>
                        </a:spcAft>
                      </a:pPr>
                      <a:r>
                        <a:rPr lang="hr-HR" sz="1100" b="1">
                          <a:latin typeface="Times New Roman" pitchFamily="18" charset="0"/>
                          <a:ea typeface="Times New Roman"/>
                          <a:cs typeface="Times New Roman" pitchFamily="18" charset="0"/>
                        </a:rPr>
                        <a:t>Jezična gimnazija</a:t>
                      </a:r>
                      <a:endParaRPr lang="hr-HR" sz="1100">
                        <a:latin typeface="Times New Roman" pitchFamily="18" charset="0"/>
                        <a:ea typeface="Times New Roman"/>
                        <a:cs typeface="Times New Roman" pitchFamily="18" charset="0"/>
                      </a:endParaRPr>
                    </a:p>
                  </a:txBody>
                  <a:tcPr marL="57638" marR="57638" marT="0" marB="0" anchor="ctr">
                    <a:lnL w="57150" cap="flat" cmpd="dbl"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000"/>
                  </a:ext>
                </a:extLst>
              </a:tr>
              <a:tr h="209983">
                <a:tc vMerge="1">
                  <a:txBody>
                    <a:bodyPr/>
                    <a:lstStyle/>
                    <a:p>
                      <a:endParaRPr lang="hr-HR"/>
                    </a:p>
                  </a:txBody>
                  <a:tcPr/>
                </a:tc>
                <a:tc gridSpan="4">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Tjedni broj sati</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gridSpan="4">
                  <a:txBody>
                    <a:bodyPr/>
                    <a:lstStyle/>
                    <a:p>
                      <a:pPr algn="ctr">
                        <a:lnSpc>
                          <a:spcPct val="115000"/>
                        </a:lnSpc>
                        <a:spcAft>
                          <a:spcPts val="0"/>
                        </a:spcAft>
                      </a:pPr>
                      <a:r>
                        <a:rPr lang="hr-HR" sz="1100">
                          <a:latin typeface="Times New Roman" pitchFamily="18" charset="0"/>
                          <a:ea typeface="Times New Roman"/>
                          <a:cs typeface="Times New Roman" pitchFamily="18" charset="0"/>
                        </a:rPr>
                        <a:t>Tjedni broj sati</a:t>
                      </a:r>
                    </a:p>
                  </a:txBody>
                  <a:tcPr marL="57638" marR="57638" marT="0" marB="0" anchor="ctr">
                    <a:lnL w="57150" cap="flat" cmpd="dbl"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001"/>
                  </a:ext>
                </a:extLst>
              </a:tr>
              <a:tr h="209983">
                <a:tc vMerge="1">
                  <a:txBody>
                    <a:bodyPr/>
                    <a:lstStyle/>
                    <a:p>
                      <a:endParaRPr lang="hr-HR"/>
                    </a:p>
                  </a:txBody>
                  <a:tcPr/>
                </a:tc>
                <a:tc>
                  <a:txBody>
                    <a:bodyPr/>
                    <a:lstStyle/>
                    <a:p>
                      <a:pPr algn="ctr">
                        <a:lnSpc>
                          <a:spcPct val="115000"/>
                        </a:lnSpc>
                        <a:spcAft>
                          <a:spcPts val="0"/>
                        </a:spcAft>
                      </a:pPr>
                      <a:r>
                        <a:rPr lang="hr-HR" sz="1100" b="1">
                          <a:latin typeface="Times New Roman" pitchFamily="18" charset="0"/>
                          <a:ea typeface="Times New Roman"/>
                          <a:cs typeface="Times New Roman" pitchFamily="18" charset="0"/>
                        </a:rPr>
                        <a:t>1. r.</a:t>
                      </a:r>
                      <a:endParaRPr lang="hr-HR" sz="1100">
                        <a:latin typeface="Times New Roman" pitchFamily="18" charset="0"/>
                        <a:ea typeface="Times New Roman"/>
                        <a:cs typeface="Times New Roman" pitchFamily="18" charset="0"/>
                      </a:endParaRP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b="1" dirty="0">
                          <a:latin typeface="Times New Roman" pitchFamily="18" charset="0"/>
                          <a:ea typeface="Times New Roman"/>
                          <a:cs typeface="Times New Roman" pitchFamily="18" charset="0"/>
                        </a:rPr>
                        <a:t>2. r.</a:t>
                      </a:r>
                      <a:endParaRPr lang="hr-HR" sz="1100" dirty="0">
                        <a:latin typeface="Times New Roman" pitchFamily="18" charset="0"/>
                        <a:ea typeface="Times New Roman"/>
                        <a:cs typeface="Times New Roman" pitchFamily="18" charset="0"/>
                      </a:endParaRP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b="1" dirty="0">
                          <a:latin typeface="Times New Roman" pitchFamily="18" charset="0"/>
                          <a:ea typeface="Times New Roman"/>
                          <a:cs typeface="Times New Roman" pitchFamily="18" charset="0"/>
                        </a:rPr>
                        <a:t>3. r.</a:t>
                      </a:r>
                      <a:endParaRPr lang="hr-HR" sz="1100" dirty="0">
                        <a:latin typeface="Times New Roman" pitchFamily="18" charset="0"/>
                        <a:ea typeface="Times New Roman"/>
                        <a:cs typeface="Times New Roman" pitchFamily="18" charset="0"/>
                      </a:endParaRP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b="1" dirty="0">
                          <a:latin typeface="Times New Roman" pitchFamily="18" charset="0"/>
                          <a:ea typeface="Times New Roman"/>
                          <a:cs typeface="Times New Roman" pitchFamily="18" charset="0"/>
                        </a:rPr>
                        <a:t>4. r.</a:t>
                      </a:r>
                      <a:endParaRPr lang="hr-HR" sz="1100" dirty="0">
                        <a:latin typeface="Times New Roman" pitchFamily="18" charset="0"/>
                        <a:ea typeface="Times New Roman"/>
                        <a:cs typeface="Times New Roman" pitchFamily="18" charset="0"/>
                      </a:endParaRP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b="1">
                          <a:latin typeface="Times New Roman" pitchFamily="18" charset="0"/>
                          <a:ea typeface="Times New Roman"/>
                          <a:cs typeface="Times New Roman" pitchFamily="18" charset="0"/>
                        </a:rPr>
                        <a:t>1. r.</a:t>
                      </a:r>
                      <a:endParaRPr lang="hr-HR" sz="1100">
                        <a:latin typeface="Times New Roman" pitchFamily="18" charset="0"/>
                        <a:ea typeface="Times New Roman"/>
                        <a:cs typeface="Times New Roman" pitchFamily="18" charset="0"/>
                      </a:endParaRP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b="1">
                          <a:latin typeface="Times New Roman" pitchFamily="18" charset="0"/>
                          <a:ea typeface="Times New Roman"/>
                          <a:cs typeface="Times New Roman" pitchFamily="18" charset="0"/>
                        </a:rPr>
                        <a:t>2. r.</a:t>
                      </a:r>
                      <a:endParaRPr lang="hr-HR" sz="1100">
                        <a:latin typeface="Times New Roman" pitchFamily="18" charset="0"/>
                        <a:ea typeface="Times New Roman"/>
                        <a:cs typeface="Times New Roman" pitchFamily="18" charset="0"/>
                      </a:endParaRP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b="1" dirty="0">
                          <a:latin typeface="Times New Roman" pitchFamily="18" charset="0"/>
                          <a:ea typeface="Times New Roman"/>
                          <a:cs typeface="Times New Roman" pitchFamily="18" charset="0"/>
                        </a:rPr>
                        <a:t>3. r.</a:t>
                      </a:r>
                      <a:endParaRPr lang="hr-HR" sz="1100" dirty="0">
                        <a:latin typeface="Times New Roman" pitchFamily="18" charset="0"/>
                        <a:ea typeface="Times New Roman"/>
                        <a:cs typeface="Times New Roman" pitchFamily="18" charset="0"/>
                      </a:endParaRP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b="1">
                          <a:latin typeface="Times New Roman" pitchFamily="18" charset="0"/>
                          <a:ea typeface="Times New Roman"/>
                          <a:cs typeface="Times New Roman" pitchFamily="18" charset="0"/>
                        </a:rPr>
                        <a:t>4. r.</a:t>
                      </a:r>
                      <a:endParaRPr lang="hr-HR" sz="1100">
                        <a:latin typeface="Times New Roman" pitchFamily="18" charset="0"/>
                        <a:ea typeface="Times New Roman"/>
                        <a:cs typeface="Times New Roman" pitchFamily="18" charset="0"/>
                      </a:endParaRP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9071">
                <a:tc gridSpan="9">
                  <a:txBody>
                    <a:bodyPr/>
                    <a:lstStyle/>
                    <a:p>
                      <a:pPr algn="just">
                        <a:lnSpc>
                          <a:spcPct val="115000"/>
                        </a:lnSpc>
                        <a:spcAft>
                          <a:spcPts val="0"/>
                        </a:spcAft>
                      </a:pPr>
                      <a:r>
                        <a:rPr lang="hr-HR" sz="1100" dirty="0">
                          <a:latin typeface="Times New Roman" pitchFamily="18" charset="0"/>
                          <a:ea typeface="Times New Roman"/>
                          <a:cs typeface="Times New Roman" pitchFamily="18" charset="0"/>
                        </a:rPr>
                        <a:t>a) ZAJEDNIČKI DIO</a:t>
                      </a:r>
                    </a:p>
                  </a:txBody>
                  <a:tcPr marL="57638" marR="57638"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003"/>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Hrvatski jezik</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4</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4</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4</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4</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4</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4</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4</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4</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Strani jezik I.</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3</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3</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3</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3</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4</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4</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4</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4</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Strani jezik II.</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4</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3</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3</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3</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Latinski jezik</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Glazbena umjetnost</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1</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Likovna umjetnost</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Psihologija</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Logika</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Filozofija</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0894">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Sociologija</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Povijest</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3</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Geografija</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Matematika</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4</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4</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3</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3</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3</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3</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3</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3</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Fizika</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Kemija</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Biologija</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Informatika</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Politika i gospodarstvo</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TZK</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90894">
                <a:tc gridSpan="9">
                  <a:txBody>
                    <a:bodyPr/>
                    <a:lstStyle/>
                    <a:p>
                      <a:pPr algn="just">
                        <a:lnSpc>
                          <a:spcPct val="115000"/>
                        </a:lnSpc>
                        <a:spcAft>
                          <a:spcPts val="0"/>
                        </a:spcAft>
                      </a:pPr>
                      <a:r>
                        <a:rPr lang="hr-HR" sz="1100" dirty="0">
                          <a:latin typeface="Times New Roman" pitchFamily="18" charset="0"/>
                          <a:ea typeface="Times New Roman"/>
                          <a:cs typeface="Times New Roman" pitchFamily="18" charset="0"/>
                        </a:rPr>
                        <a:t>b) IZBORNI DIO</a:t>
                      </a:r>
                    </a:p>
                  </a:txBody>
                  <a:tcPr marL="57638" marR="57638"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023"/>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Vjeronauk / Etika</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1</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1</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90894">
                <a:tc>
                  <a:txBody>
                    <a:bodyPr/>
                    <a:lstStyle/>
                    <a:p>
                      <a:pPr algn="ctr">
                        <a:lnSpc>
                          <a:spcPct val="115000"/>
                        </a:lnSpc>
                        <a:spcAft>
                          <a:spcPts val="0"/>
                        </a:spcAft>
                      </a:pPr>
                      <a:r>
                        <a:rPr lang="hr-HR" sz="1100">
                          <a:latin typeface="Times New Roman" pitchFamily="18" charset="0"/>
                          <a:ea typeface="Times New Roman"/>
                          <a:cs typeface="Times New Roman" pitchFamily="18" charset="0"/>
                        </a:rPr>
                        <a:t>Izborni predmeti**</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381786">
                <a:tc>
                  <a:txBody>
                    <a:bodyPr/>
                    <a:lstStyle/>
                    <a:p>
                      <a:pPr algn="ctr">
                        <a:lnSpc>
                          <a:spcPct val="115000"/>
                        </a:lnSpc>
                        <a:spcAft>
                          <a:spcPts val="0"/>
                        </a:spcAft>
                      </a:pPr>
                      <a:r>
                        <a:rPr lang="hr-HR" sz="1100">
                          <a:latin typeface="Times New Roman" pitchFamily="18" charset="0"/>
                          <a:ea typeface="Times New Roman"/>
                          <a:cs typeface="Times New Roman" pitchFamily="18" charset="0"/>
                        </a:rPr>
                        <a:t>Strani jezik (talijanski jezik/njemački jezik)</a:t>
                      </a: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a:latin typeface="Times New Roman" pitchFamily="18" charset="0"/>
                          <a:ea typeface="Times New Roman"/>
                          <a:cs typeface="Times New Roman" pitchFamily="18" charset="0"/>
                        </a:rPr>
                        <a:t>-</a:t>
                      </a: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dirty="0">
                          <a:latin typeface="Times New Roman" pitchFamily="18" charset="0"/>
                          <a:ea typeface="Times New Roman"/>
                          <a:cs typeface="Times New Roman" pitchFamily="18" charset="0"/>
                        </a:rPr>
                        <a:t>2*</a:t>
                      </a: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229071">
                <a:tc>
                  <a:txBody>
                    <a:bodyPr/>
                    <a:lstStyle/>
                    <a:p>
                      <a:pPr>
                        <a:lnSpc>
                          <a:spcPct val="115000"/>
                        </a:lnSpc>
                        <a:spcAft>
                          <a:spcPts val="0"/>
                        </a:spcAft>
                      </a:pPr>
                      <a:r>
                        <a:rPr lang="hr-HR" sz="1100" b="1">
                          <a:latin typeface="Times New Roman" pitchFamily="18" charset="0"/>
                          <a:ea typeface="Times New Roman"/>
                          <a:cs typeface="Times New Roman" pitchFamily="18" charset="0"/>
                        </a:rPr>
                        <a:t>UKUPNO</a:t>
                      </a:r>
                      <a:endParaRPr lang="hr-HR" sz="1100">
                        <a:latin typeface="Times New Roman" pitchFamily="18" charset="0"/>
                        <a:ea typeface="Times New Roman"/>
                        <a:cs typeface="Times New Roman" pitchFamily="18" charset="0"/>
                      </a:endParaRPr>
                    </a:p>
                  </a:txBody>
                  <a:tcPr marL="57638" marR="5763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b="1">
                          <a:latin typeface="Times New Roman" pitchFamily="18" charset="0"/>
                          <a:ea typeface="Times New Roman"/>
                          <a:cs typeface="Times New Roman" pitchFamily="18" charset="0"/>
                        </a:rPr>
                        <a:t>32</a:t>
                      </a:r>
                      <a:endParaRPr lang="hr-HR" sz="1100">
                        <a:latin typeface="Times New Roman" pitchFamily="18" charset="0"/>
                        <a:ea typeface="Times New Roman"/>
                        <a:cs typeface="Times New Roman" pitchFamily="18" charset="0"/>
                      </a:endParaRP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b="1">
                          <a:latin typeface="Times New Roman" pitchFamily="18" charset="0"/>
                          <a:ea typeface="Times New Roman"/>
                          <a:cs typeface="Times New Roman" pitchFamily="18" charset="0"/>
                        </a:rPr>
                        <a:t>33</a:t>
                      </a:r>
                      <a:endParaRPr lang="hr-HR" sz="1100">
                        <a:latin typeface="Times New Roman" pitchFamily="18" charset="0"/>
                        <a:ea typeface="Times New Roman"/>
                        <a:cs typeface="Times New Roman" pitchFamily="18" charset="0"/>
                      </a:endParaRP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b="1">
                          <a:latin typeface="Times New Roman" pitchFamily="18" charset="0"/>
                          <a:ea typeface="Times New Roman"/>
                          <a:cs typeface="Times New Roman" pitchFamily="18" charset="0"/>
                        </a:rPr>
                        <a:t>33</a:t>
                      </a:r>
                      <a:endParaRPr lang="hr-HR" sz="1100">
                        <a:latin typeface="Times New Roman" pitchFamily="18" charset="0"/>
                        <a:ea typeface="Times New Roman"/>
                        <a:cs typeface="Times New Roman" pitchFamily="18" charset="0"/>
                      </a:endParaRP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b="1">
                          <a:latin typeface="Times New Roman" pitchFamily="18" charset="0"/>
                          <a:ea typeface="Times New Roman"/>
                          <a:cs typeface="Times New Roman" pitchFamily="18" charset="0"/>
                        </a:rPr>
                        <a:t>33</a:t>
                      </a:r>
                      <a:endParaRPr lang="hr-HR" sz="1100">
                        <a:latin typeface="Times New Roman" pitchFamily="18" charset="0"/>
                        <a:ea typeface="Times New Roman"/>
                        <a:cs typeface="Times New Roman" pitchFamily="18" charset="0"/>
                      </a:endParaRPr>
                    </a:p>
                  </a:txBody>
                  <a:tcPr marL="57638" marR="57638"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b="1">
                          <a:latin typeface="Times New Roman" pitchFamily="18" charset="0"/>
                          <a:ea typeface="Times New Roman"/>
                          <a:cs typeface="Times New Roman" pitchFamily="18" charset="0"/>
                        </a:rPr>
                        <a:t>32</a:t>
                      </a:r>
                      <a:endParaRPr lang="hr-HR" sz="1100">
                        <a:latin typeface="Times New Roman" pitchFamily="18" charset="0"/>
                        <a:ea typeface="Times New Roman"/>
                        <a:cs typeface="Times New Roman" pitchFamily="18" charset="0"/>
                      </a:endParaRPr>
                    </a:p>
                  </a:txBody>
                  <a:tcPr marL="57638" marR="57638"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b="1">
                          <a:latin typeface="Times New Roman" pitchFamily="18" charset="0"/>
                          <a:ea typeface="Times New Roman"/>
                          <a:cs typeface="Times New Roman" pitchFamily="18" charset="0"/>
                        </a:rPr>
                        <a:t>33</a:t>
                      </a:r>
                      <a:endParaRPr lang="hr-HR" sz="1100">
                        <a:latin typeface="Times New Roman" pitchFamily="18" charset="0"/>
                        <a:ea typeface="Times New Roman"/>
                        <a:cs typeface="Times New Roman" pitchFamily="18" charset="0"/>
                      </a:endParaRP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b="1" dirty="0">
                          <a:latin typeface="Times New Roman" pitchFamily="18" charset="0"/>
                          <a:ea typeface="Times New Roman"/>
                          <a:cs typeface="Times New Roman" pitchFamily="18" charset="0"/>
                        </a:rPr>
                        <a:t>33</a:t>
                      </a:r>
                      <a:endParaRPr lang="hr-HR" sz="1100" dirty="0">
                        <a:latin typeface="Times New Roman" pitchFamily="18" charset="0"/>
                        <a:ea typeface="Times New Roman"/>
                        <a:cs typeface="Times New Roman" pitchFamily="18" charset="0"/>
                      </a:endParaRPr>
                    </a:p>
                  </a:txBody>
                  <a:tcPr marL="57638" marR="57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100" b="1" dirty="0">
                          <a:latin typeface="Times New Roman" pitchFamily="18" charset="0"/>
                          <a:ea typeface="Times New Roman"/>
                          <a:cs typeface="Times New Roman" pitchFamily="18" charset="0"/>
                        </a:rPr>
                        <a:t>33</a:t>
                      </a:r>
                      <a:endParaRPr lang="hr-HR" sz="1100" dirty="0">
                        <a:latin typeface="Times New Roman" pitchFamily="18" charset="0"/>
                        <a:ea typeface="Times New Roman"/>
                        <a:cs typeface="Times New Roman" pitchFamily="18" charset="0"/>
                      </a:endParaRPr>
                    </a:p>
                  </a:txBody>
                  <a:tcPr marL="57638" marR="5763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27584" y="1340768"/>
            <a:ext cx="8229600" cy="1143000"/>
          </a:xfrm>
        </p:spPr>
        <p:txBody>
          <a:bodyPr>
            <a:normAutofit fontScale="90000"/>
          </a:bodyPr>
          <a:lstStyle/>
          <a:p>
            <a:r>
              <a:rPr lang="hr-HR" sz="3100" b="1" u="sng" dirty="0">
                <a:latin typeface="Times New Roman" pitchFamily="18" charset="0"/>
                <a:cs typeface="Times New Roman" pitchFamily="18" charset="0"/>
              </a:rPr>
              <a:t>REFERENT ZA </a:t>
            </a:r>
            <a:br>
              <a:rPr lang="hr-HR" sz="3100" b="1" u="sng" dirty="0">
                <a:latin typeface="Times New Roman" pitchFamily="18" charset="0"/>
                <a:cs typeface="Times New Roman" pitchFamily="18" charset="0"/>
              </a:rPr>
            </a:br>
            <a:r>
              <a:rPr lang="hr-HR" sz="3100" b="1" u="sng" dirty="0">
                <a:latin typeface="Times New Roman" pitchFamily="18" charset="0"/>
                <a:cs typeface="Times New Roman" pitchFamily="18" charset="0"/>
              </a:rPr>
              <a:t>POSLOVNU EKONOMIJU </a:t>
            </a:r>
            <a:br>
              <a:rPr lang="hr-HR" dirty="0"/>
            </a:br>
            <a:endParaRPr lang="hr-HR" dirty="0"/>
          </a:p>
        </p:txBody>
      </p:sp>
      <p:sp>
        <p:nvSpPr>
          <p:cNvPr id="3" name="Rezervirano mjesto sadržaja 2"/>
          <p:cNvSpPr>
            <a:spLocks noGrp="1"/>
          </p:cNvSpPr>
          <p:nvPr>
            <p:ph idx="1"/>
          </p:nvPr>
        </p:nvSpPr>
        <p:spPr>
          <a:xfrm>
            <a:off x="467544" y="2276872"/>
            <a:ext cx="8229600" cy="4389120"/>
          </a:xfrm>
        </p:spPr>
        <p:txBody>
          <a:bodyPr>
            <a:normAutofit fontScale="32500" lnSpcReduction="20000"/>
          </a:bodyPr>
          <a:lstStyle/>
          <a:p>
            <a:pPr algn="just">
              <a:buNone/>
            </a:pPr>
            <a:endParaRPr lang="hr-HR" sz="4300" dirty="0">
              <a:latin typeface="Times New Roman" pitchFamily="18" charset="0"/>
              <a:cs typeface="Times New Roman" pitchFamily="18" charset="0"/>
            </a:endParaRPr>
          </a:p>
          <a:p>
            <a:pPr algn="just"/>
            <a:r>
              <a:rPr lang="hr-HR" sz="4300" dirty="0">
                <a:latin typeface="Times New Roman" pitchFamily="18" charset="0"/>
                <a:cs typeface="Times New Roman" pitchFamily="18" charset="0"/>
              </a:rPr>
              <a:t>Poslovi referenata za poslovnu ekonomiju znatno se razlikuju s obzirom na usmjerenje i područje rada. Samostalno planira, organizira i obavlja računovodstvene poslove, </a:t>
            </a:r>
            <a:r>
              <a:rPr lang="hr-HR" sz="4300" dirty="0" err="1">
                <a:latin typeface="Times New Roman" pitchFamily="18" charset="0"/>
                <a:cs typeface="Times New Roman" pitchFamily="18" charset="0"/>
              </a:rPr>
              <a:t>poslove</a:t>
            </a:r>
            <a:r>
              <a:rPr lang="hr-HR" sz="4300" dirty="0">
                <a:latin typeface="Times New Roman" pitchFamily="18" charset="0"/>
                <a:cs typeface="Times New Roman" pitchFamily="18" charset="0"/>
              </a:rPr>
              <a:t> kupoprodaje, poslove istraživanja tržišta, poslove primjene marketinškog instrumentarija, bankarske poslove i poslove osiguranja. Referenti za poslovnu ekonomiju se zapošljavaju u različitim državnim institucijama, nevladinim organizacijama, bankama, osiguravajućim društvima, privatnim firmama, u turizmu, u medijima </a:t>
            </a:r>
            <a:r>
              <a:rPr lang="hr-HR" sz="4300" dirty="0" err="1">
                <a:latin typeface="Times New Roman" pitchFamily="18" charset="0"/>
                <a:cs typeface="Times New Roman" pitchFamily="18" charset="0"/>
              </a:rPr>
              <a:t>itd</a:t>
            </a:r>
            <a:r>
              <a:rPr lang="hr-HR" sz="4300" dirty="0">
                <a:latin typeface="Times New Roman" pitchFamily="18" charset="0"/>
                <a:cs typeface="Times New Roman" pitchFamily="18" charset="0"/>
              </a:rPr>
              <a:t>. Mnogi otvaraju i vlastite tvrtke.</a:t>
            </a:r>
          </a:p>
          <a:p>
            <a:pPr algn="just">
              <a:buNone/>
            </a:pPr>
            <a:endParaRPr lang="hr-HR" sz="4300" dirty="0">
              <a:latin typeface="Times New Roman" pitchFamily="18" charset="0"/>
              <a:cs typeface="Times New Roman" pitchFamily="18" charset="0"/>
            </a:endParaRPr>
          </a:p>
          <a:p>
            <a:pPr algn="just"/>
            <a:r>
              <a:rPr lang="hr-HR" sz="4300" dirty="0">
                <a:latin typeface="Times New Roman" pitchFamily="18" charset="0"/>
                <a:cs typeface="Times New Roman" pitchFamily="18" charset="0"/>
              </a:rPr>
              <a:t>Znanja, vještine i poželjne osobine:</a:t>
            </a:r>
          </a:p>
          <a:p>
            <a:pPr algn="just">
              <a:buNone/>
            </a:pPr>
            <a:r>
              <a:rPr lang="hr-HR" sz="4300" dirty="0">
                <a:latin typeface="Times New Roman" pitchFamily="18" charset="0"/>
                <a:cs typeface="Times New Roman" pitchFamily="18" charset="0"/>
              </a:rPr>
              <a:t>    - preciznost, sistematičnost, ažurnost, odgovornost</a:t>
            </a:r>
          </a:p>
          <a:p>
            <a:pPr algn="just">
              <a:buNone/>
            </a:pPr>
            <a:r>
              <a:rPr lang="hr-HR" sz="4300" dirty="0">
                <a:latin typeface="Times New Roman" pitchFamily="18" charset="0"/>
                <a:cs typeface="Times New Roman" pitchFamily="18" charset="0"/>
              </a:rPr>
              <a:t>    - razvijene matematičke sposobnosti</a:t>
            </a:r>
          </a:p>
          <a:p>
            <a:pPr algn="just">
              <a:buNone/>
            </a:pPr>
            <a:r>
              <a:rPr lang="hr-HR" sz="4300" dirty="0">
                <a:latin typeface="Times New Roman" pitchFamily="18" charset="0"/>
                <a:cs typeface="Times New Roman" pitchFamily="18" charset="0"/>
              </a:rPr>
              <a:t>    - dobro poznavanje rada na računalu</a:t>
            </a:r>
          </a:p>
          <a:p>
            <a:pPr algn="just">
              <a:buNone/>
            </a:pPr>
            <a:r>
              <a:rPr lang="hr-HR" sz="4300" dirty="0">
                <a:latin typeface="Times New Roman" pitchFamily="18" charset="0"/>
                <a:cs typeface="Times New Roman" pitchFamily="18" charset="0"/>
              </a:rPr>
              <a:t>    - interes za ekonomiju, inovativnost i kreativnost</a:t>
            </a:r>
          </a:p>
          <a:p>
            <a:pPr algn="just">
              <a:buNone/>
            </a:pPr>
            <a:r>
              <a:rPr lang="hr-HR" sz="4300" dirty="0">
                <a:latin typeface="Times New Roman" pitchFamily="18" charset="0"/>
                <a:cs typeface="Times New Roman" pitchFamily="18" charset="0"/>
              </a:rPr>
              <a:t>    - razvijene vještine pismenog i usmenog izražavanja</a:t>
            </a:r>
          </a:p>
          <a:p>
            <a:pPr algn="just">
              <a:buNone/>
            </a:pPr>
            <a:r>
              <a:rPr lang="hr-HR" sz="4300" dirty="0">
                <a:latin typeface="Times New Roman" pitchFamily="18" charset="0"/>
                <a:cs typeface="Times New Roman" pitchFamily="18" charset="0"/>
              </a:rPr>
              <a:t>    - sklonost radu s ljudima</a:t>
            </a:r>
          </a:p>
          <a:p>
            <a:pPr algn="just">
              <a:buFontTx/>
              <a:buChar char="-"/>
            </a:pPr>
            <a:endParaRPr lang="hr-HR" sz="4300" dirty="0">
              <a:latin typeface="Times New Roman" pitchFamily="18" charset="0"/>
              <a:cs typeface="Times New Roman" pitchFamily="18" charset="0"/>
            </a:endParaRPr>
          </a:p>
          <a:p>
            <a:pPr algn="just"/>
            <a:r>
              <a:rPr lang="hr-HR" sz="4300" dirty="0">
                <a:latin typeface="Times New Roman" pitchFamily="18" charset="0"/>
                <a:cs typeface="Times New Roman" pitchFamily="18" charset="0"/>
              </a:rPr>
              <a:t>Učenici kroz predmet vježbenička tvrtka uče o pokretanju i vođenju tvrtke i svih njenih odjela, a naučena znanja i vještine predstavljaju na školskom Sajmu vježbeničkih tvrtki.</a:t>
            </a:r>
          </a:p>
          <a:p>
            <a:pPr algn="just">
              <a:buNone/>
            </a:pPr>
            <a:endParaRPr lang="hr-HR" sz="4300" dirty="0">
              <a:latin typeface="Times New Roman" pitchFamily="18" charset="0"/>
              <a:cs typeface="Times New Roman" pitchFamily="18" charset="0"/>
            </a:endParaRPr>
          </a:p>
          <a:p>
            <a:pPr algn="just"/>
            <a:r>
              <a:rPr lang="hr-HR" sz="4300" dirty="0">
                <a:latin typeface="Times New Roman" pitchFamily="18" charset="0"/>
                <a:cs typeface="Times New Roman" pitchFamily="18" charset="0"/>
              </a:rPr>
              <a:t>Školovanje se završava obranom završnog rada, a kroz ovaj program učenici se pripremaju i za polaganje državne mature i daljnje visokoškolsko obrazovanje (studiranje).</a:t>
            </a:r>
          </a:p>
          <a:p>
            <a:pPr>
              <a:buNone/>
            </a:pPr>
            <a:r>
              <a:rPr lang="hr-HR" sz="2700" dirty="0">
                <a:latin typeface="Times New Roman" pitchFamily="18" charset="0"/>
                <a:cs typeface="Times New Roman" pitchFamily="18" charset="0"/>
              </a:rPr>
              <a:t> </a:t>
            </a:r>
          </a:p>
          <a:p>
            <a:pPr algn="just"/>
            <a:endParaRPr lang="hr-HR" dirty="0">
              <a:latin typeface="Times New Roman" pitchFamily="18" charset="0"/>
              <a:cs typeface="Times New Roman" pitchFamily="18" charset="0"/>
            </a:endParaRPr>
          </a:p>
          <a:p>
            <a:pPr algn="just"/>
            <a:endParaRPr lang="hr-HR" dirty="0">
              <a:latin typeface="Times New Roman" pitchFamily="18" charset="0"/>
              <a:cs typeface="Times New Roman" pitchFamily="18" charset="0"/>
            </a:endParaRPr>
          </a:p>
          <a:p>
            <a:pPr algn="just"/>
            <a:endParaRPr lang="hr-HR" dirty="0">
              <a:latin typeface="Times New Roman" pitchFamily="18" charset="0"/>
              <a:cs typeface="Times New Roman" pitchFamily="18" charset="0"/>
            </a:endParaRPr>
          </a:p>
          <a:p>
            <a:endParaRPr lang="hr-HR" dirty="0"/>
          </a:p>
        </p:txBody>
      </p:sp>
      <p:pic>
        <p:nvPicPr>
          <p:cNvPr id="5" name="Slika 4" descr="ekonomist.jpg"/>
          <p:cNvPicPr>
            <a:picLocks noChangeAspect="1"/>
          </p:cNvPicPr>
          <p:nvPr/>
        </p:nvPicPr>
        <p:blipFill>
          <a:blip r:embed="rId2" cstate="print"/>
          <a:stretch>
            <a:fillRect/>
          </a:stretch>
        </p:blipFill>
        <p:spPr>
          <a:xfrm>
            <a:off x="6516216" y="0"/>
            <a:ext cx="2627784" cy="24208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zervirano mjesto sadržaja 3"/>
          <p:cNvGraphicFramePr>
            <a:graphicFrameLocks noGrp="1"/>
          </p:cNvGraphicFramePr>
          <p:nvPr>
            <p:ph idx="1"/>
          </p:nvPr>
        </p:nvGraphicFramePr>
        <p:xfrm>
          <a:off x="179508" y="44624"/>
          <a:ext cx="8712972" cy="6789920"/>
        </p:xfrm>
        <a:graphic>
          <a:graphicData uri="http://schemas.openxmlformats.org/drawingml/2006/table">
            <a:tbl>
              <a:tblPr/>
              <a:tblGrid>
                <a:gridCol w="2077436">
                  <a:extLst>
                    <a:ext uri="{9D8B030D-6E8A-4147-A177-3AD203B41FA5}">
                      <a16:colId xmlns:a16="http://schemas.microsoft.com/office/drawing/2014/main" val="20000"/>
                    </a:ext>
                  </a:extLst>
                </a:gridCol>
                <a:gridCol w="2077436">
                  <a:extLst>
                    <a:ext uri="{9D8B030D-6E8A-4147-A177-3AD203B41FA5}">
                      <a16:colId xmlns:a16="http://schemas.microsoft.com/office/drawing/2014/main" val="20001"/>
                    </a:ext>
                  </a:extLst>
                </a:gridCol>
                <a:gridCol w="414173">
                  <a:extLst>
                    <a:ext uri="{9D8B030D-6E8A-4147-A177-3AD203B41FA5}">
                      <a16:colId xmlns:a16="http://schemas.microsoft.com/office/drawing/2014/main" val="20002"/>
                    </a:ext>
                  </a:extLst>
                </a:gridCol>
                <a:gridCol w="414173">
                  <a:extLst>
                    <a:ext uri="{9D8B030D-6E8A-4147-A177-3AD203B41FA5}">
                      <a16:colId xmlns:a16="http://schemas.microsoft.com/office/drawing/2014/main" val="20003"/>
                    </a:ext>
                  </a:extLst>
                </a:gridCol>
                <a:gridCol w="414173">
                  <a:extLst>
                    <a:ext uri="{9D8B030D-6E8A-4147-A177-3AD203B41FA5}">
                      <a16:colId xmlns:a16="http://schemas.microsoft.com/office/drawing/2014/main" val="20004"/>
                    </a:ext>
                  </a:extLst>
                </a:gridCol>
                <a:gridCol w="420749">
                  <a:extLst>
                    <a:ext uri="{9D8B030D-6E8A-4147-A177-3AD203B41FA5}">
                      <a16:colId xmlns:a16="http://schemas.microsoft.com/office/drawing/2014/main" val="20005"/>
                    </a:ext>
                  </a:extLst>
                </a:gridCol>
                <a:gridCol w="420749">
                  <a:extLst>
                    <a:ext uri="{9D8B030D-6E8A-4147-A177-3AD203B41FA5}">
                      <a16:colId xmlns:a16="http://schemas.microsoft.com/office/drawing/2014/main" val="20006"/>
                    </a:ext>
                  </a:extLst>
                </a:gridCol>
                <a:gridCol w="420749">
                  <a:extLst>
                    <a:ext uri="{9D8B030D-6E8A-4147-A177-3AD203B41FA5}">
                      <a16:colId xmlns:a16="http://schemas.microsoft.com/office/drawing/2014/main" val="20007"/>
                    </a:ext>
                  </a:extLst>
                </a:gridCol>
                <a:gridCol w="420749">
                  <a:extLst>
                    <a:ext uri="{9D8B030D-6E8A-4147-A177-3AD203B41FA5}">
                      <a16:colId xmlns:a16="http://schemas.microsoft.com/office/drawing/2014/main" val="20008"/>
                    </a:ext>
                  </a:extLst>
                </a:gridCol>
                <a:gridCol w="420749">
                  <a:extLst>
                    <a:ext uri="{9D8B030D-6E8A-4147-A177-3AD203B41FA5}">
                      <a16:colId xmlns:a16="http://schemas.microsoft.com/office/drawing/2014/main" val="20009"/>
                    </a:ext>
                  </a:extLst>
                </a:gridCol>
                <a:gridCol w="571950">
                  <a:extLst>
                    <a:ext uri="{9D8B030D-6E8A-4147-A177-3AD203B41FA5}">
                      <a16:colId xmlns:a16="http://schemas.microsoft.com/office/drawing/2014/main" val="20010"/>
                    </a:ext>
                  </a:extLst>
                </a:gridCol>
                <a:gridCol w="639886">
                  <a:extLst>
                    <a:ext uri="{9D8B030D-6E8A-4147-A177-3AD203B41FA5}">
                      <a16:colId xmlns:a16="http://schemas.microsoft.com/office/drawing/2014/main" val="20011"/>
                    </a:ext>
                  </a:extLst>
                </a:gridCol>
              </a:tblGrid>
              <a:tr h="211514">
                <a:tc gridSpan="12">
                  <a:txBody>
                    <a:bodyPr/>
                    <a:lstStyle/>
                    <a:p>
                      <a:pPr algn="ctr" fontAlgn="ctr"/>
                      <a:r>
                        <a:rPr lang="pl-PL" sz="1000" b="1" i="0" u="none" strike="noStrike" dirty="0">
                          <a:solidFill>
                            <a:srgbClr val="000000"/>
                          </a:solidFill>
                          <a:latin typeface="Times New Roman" pitchFamily="18" charset="0"/>
                          <a:cs typeface="Times New Roman" pitchFamily="18" charset="0"/>
                        </a:rPr>
                        <a:t>NASTAVNI PLAN - REFERENT/ICA ZA POSLOVNU EKONOMIJU</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000"/>
                  </a:ext>
                </a:extLst>
              </a:tr>
              <a:tr h="137570">
                <a:tc rowSpan="2" gridSpan="2">
                  <a:txBody>
                    <a:bodyPr/>
                    <a:lstStyle/>
                    <a:p>
                      <a:pPr algn="ctr" fontAlgn="ctr"/>
                      <a:r>
                        <a:rPr lang="hr-HR" sz="800" b="1" i="0" u="none" strike="noStrike" dirty="0">
                          <a:solidFill>
                            <a:srgbClr val="000000"/>
                          </a:solidFill>
                          <a:latin typeface="Times New Roman" pitchFamily="18" charset="0"/>
                          <a:cs typeface="Times New Roman" pitchFamily="18" charset="0"/>
                        </a:rPr>
                        <a:t>Naziv MODULA/NASTAVNOG PREDMETA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hMerge="1">
                  <a:txBody>
                    <a:bodyPr/>
                    <a:lstStyle/>
                    <a:p>
                      <a:endParaRPr lang="hr-HR"/>
                    </a:p>
                  </a:txBody>
                  <a:tcPr/>
                </a:tc>
                <a:tc gridSpan="8">
                  <a:txBody>
                    <a:bodyPr/>
                    <a:lstStyle/>
                    <a:p>
                      <a:pPr algn="ctr" fontAlgn="ctr"/>
                      <a:r>
                        <a:rPr lang="hr-HR" sz="800" b="1" i="0" u="none" strike="noStrike">
                          <a:solidFill>
                            <a:srgbClr val="000000"/>
                          </a:solidFill>
                          <a:latin typeface="Times New Roman" pitchFamily="18" charset="0"/>
                          <a:cs typeface="Times New Roman" pitchFamily="18" charset="0"/>
                        </a:rPr>
                        <a:t>Razred, Godišnja satnica, CSVET bodovi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rowSpan="2">
                  <a:txBody>
                    <a:bodyPr/>
                    <a:lstStyle/>
                    <a:p>
                      <a:pPr algn="ctr" fontAlgn="ctr"/>
                      <a:r>
                        <a:rPr lang="hr-HR" sz="800" b="1" i="0" u="none" strike="noStrike">
                          <a:solidFill>
                            <a:srgbClr val="000000"/>
                          </a:solidFill>
                          <a:latin typeface="Times New Roman" pitchFamily="18" charset="0"/>
                          <a:cs typeface="Times New Roman" pitchFamily="18" charset="0"/>
                        </a:rPr>
                        <a:t>UKUPNO GODIŠNJE SATI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hr-HR" sz="800" b="1" i="0" u="none" strike="noStrike">
                          <a:solidFill>
                            <a:srgbClr val="000000"/>
                          </a:solidFill>
                          <a:latin typeface="Times New Roman" pitchFamily="18" charset="0"/>
                          <a:cs typeface="Times New Roman" pitchFamily="18" charset="0"/>
                        </a:rPr>
                        <a:t>UKUPNO</a:t>
                      </a:r>
                      <a:br>
                        <a:rPr lang="hr-HR" sz="800" b="1" i="0" u="none" strike="noStrike">
                          <a:solidFill>
                            <a:srgbClr val="000000"/>
                          </a:solidFill>
                          <a:latin typeface="Times New Roman" pitchFamily="18" charset="0"/>
                          <a:cs typeface="Times New Roman" pitchFamily="18" charset="0"/>
                        </a:rPr>
                      </a:br>
                      <a:r>
                        <a:rPr lang="hr-HR" sz="800" b="1" i="0" u="none" strike="noStrike">
                          <a:solidFill>
                            <a:srgbClr val="000000"/>
                          </a:solidFill>
                          <a:latin typeface="Times New Roman" pitchFamily="18" charset="0"/>
                          <a:cs typeface="Times New Roman" pitchFamily="18" charset="0"/>
                        </a:rPr>
                        <a:t>CSVET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275142">
                <a:tc gridSpan="2" vMerge="1">
                  <a:txBody>
                    <a:bodyPr/>
                    <a:lstStyle/>
                    <a:p>
                      <a:endParaRPr lang="hr-HR"/>
                    </a:p>
                  </a:txBody>
                  <a:tcPr/>
                </a:tc>
                <a:tc hMerge="1" vMerge="1">
                  <a:txBody>
                    <a:bodyPr/>
                    <a:lstStyle/>
                    <a:p>
                      <a:endParaRPr lang="hr-HR"/>
                    </a:p>
                  </a:txBody>
                  <a:tcPr/>
                </a:tc>
                <a:tc>
                  <a:txBody>
                    <a:bodyPr/>
                    <a:lstStyle/>
                    <a:p>
                      <a:pPr algn="ctr" fontAlgn="ctr"/>
                      <a:r>
                        <a:rPr lang="hr-HR" sz="800" b="1" i="0" u="none" strike="noStrike" dirty="0">
                          <a:solidFill>
                            <a:srgbClr val="000000"/>
                          </a:solidFill>
                          <a:latin typeface="Times New Roman" pitchFamily="18" charset="0"/>
                          <a:cs typeface="Times New Roman"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CSVET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CSVET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CSVET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CSVET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hr-HR"/>
                    </a:p>
                  </a:txBody>
                  <a:tcPr/>
                </a:tc>
                <a:tc vMerge="1">
                  <a:txBody>
                    <a:bodyPr/>
                    <a:lstStyle/>
                    <a:p>
                      <a:endParaRPr lang="hr-HR"/>
                    </a:p>
                  </a:txBody>
                  <a:tcPr/>
                </a:tc>
                <a:extLst>
                  <a:ext uri="{0D108BD9-81ED-4DB2-BD59-A6C34878D82A}">
                    <a16:rowId xmlns:a16="http://schemas.microsoft.com/office/drawing/2014/main" val="10002"/>
                  </a:ext>
                </a:extLst>
              </a:tr>
              <a:tr h="137570">
                <a:tc rowSpan="8">
                  <a:txBody>
                    <a:bodyPr/>
                    <a:lstStyle/>
                    <a:p>
                      <a:pPr algn="ctr" fontAlgn="ctr"/>
                      <a:r>
                        <a:rPr lang="hr-HR" sz="800" b="1" i="0" u="none" strike="noStrike">
                          <a:solidFill>
                            <a:srgbClr val="000000"/>
                          </a:solidFill>
                          <a:latin typeface="Times New Roman" pitchFamily="18" charset="0"/>
                          <a:cs typeface="Times New Roman" pitchFamily="18" charset="0"/>
                        </a:rPr>
                        <a:t>OPĆEOBRAZOVNI DIO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dirty="0">
                          <a:solidFill>
                            <a:srgbClr val="000000"/>
                          </a:solidFill>
                          <a:latin typeface="Times New Roman" pitchFamily="18" charset="0"/>
                          <a:cs typeface="Times New Roman" pitchFamily="18" charset="0"/>
                        </a:rPr>
                        <a:t>Hrvatski jezik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548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137570">
                <a:tc vMerge="1">
                  <a:txBody>
                    <a:bodyPr/>
                    <a:lstStyle/>
                    <a:p>
                      <a:endParaRPr lang="hr-HR"/>
                    </a:p>
                  </a:txBody>
                  <a:tcPr/>
                </a:tc>
                <a:tc>
                  <a:txBody>
                    <a:bodyPr/>
                    <a:lstStyle/>
                    <a:p>
                      <a:pPr algn="l" fontAlgn="ctr"/>
                      <a:r>
                        <a:rPr lang="hr-HR" sz="800" b="0" i="0" u="none" strike="noStrike" dirty="0">
                          <a:solidFill>
                            <a:srgbClr val="000000"/>
                          </a:solidFill>
                          <a:latin typeface="Times New Roman" pitchFamily="18" charset="0"/>
                          <a:cs typeface="Times New Roman" pitchFamily="18" charset="0"/>
                        </a:rPr>
                        <a:t>Strani jezik 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137570">
                <a:tc vMerge="1">
                  <a:txBody>
                    <a:bodyPr/>
                    <a:lstStyle/>
                    <a:p>
                      <a:endParaRPr lang="hr-HR"/>
                    </a:p>
                  </a:txBody>
                  <a:tcPr/>
                </a:tc>
                <a:tc>
                  <a:txBody>
                    <a:bodyPr/>
                    <a:lstStyle/>
                    <a:p>
                      <a:pPr algn="l" fontAlgn="ctr"/>
                      <a:r>
                        <a:rPr lang="hr-HR" sz="800" b="0" i="0" u="none" strike="noStrike" dirty="0">
                          <a:solidFill>
                            <a:srgbClr val="000000"/>
                          </a:solidFill>
                          <a:latin typeface="Times New Roman" pitchFamily="18" charset="0"/>
                          <a:cs typeface="Times New Roman" pitchFamily="18" charset="0"/>
                        </a:rPr>
                        <a:t>Matematika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137570">
                <a:tc vMerge="1">
                  <a:txBody>
                    <a:bodyPr/>
                    <a:lstStyle/>
                    <a:p>
                      <a:endParaRPr lang="hr-HR"/>
                    </a:p>
                  </a:txBody>
                  <a:tcPr/>
                </a:tc>
                <a:tc>
                  <a:txBody>
                    <a:bodyPr/>
                    <a:lstStyle/>
                    <a:p>
                      <a:pPr algn="l" fontAlgn="ctr"/>
                      <a:r>
                        <a:rPr lang="hr-HR" sz="800" b="0" i="0" u="none" strike="noStrike" dirty="0">
                          <a:solidFill>
                            <a:srgbClr val="000000"/>
                          </a:solidFill>
                          <a:latin typeface="Times New Roman" pitchFamily="18" charset="0"/>
                          <a:cs typeface="Times New Roman" pitchFamily="18" charset="0"/>
                        </a:rPr>
                        <a:t>Tjelesna i zdravstvena kultura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Povijest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Geografija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Politika i gospodarstvo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Vjeronauk/Etika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141091">
                <a:tc rowSpan="30">
                  <a:txBody>
                    <a:bodyPr/>
                    <a:lstStyle/>
                    <a:p>
                      <a:pPr algn="ctr" fontAlgn="ctr"/>
                      <a:r>
                        <a:rPr lang="hr-HR" sz="800" b="1" i="0" u="none" strike="noStrike">
                          <a:solidFill>
                            <a:srgbClr val="000000"/>
                          </a:solidFill>
                          <a:latin typeface="Times New Roman" pitchFamily="18" charset="0"/>
                          <a:cs typeface="Times New Roman" pitchFamily="18" charset="0"/>
                        </a:rPr>
                        <a:t>OBVEZNI MODULI</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1" i="0" u="none" strike="noStrike">
                          <a:solidFill>
                            <a:srgbClr val="000000"/>
                          </a:solidFill>
                          <a:latin typeface="Times New Roman" pitchFamily="18" charset="0"/>
                          <a:cs typeface="Times New Roman" pitchFamily="18" charset="0"/>
                        </a:rPr>
                        <a:t>UKUPNO OPĆEOBRAZOVNI DIO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1915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Uvod u poduzetništvo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IKT u uredskom poslovanju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3"/>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Osnove računovodstva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4"/>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Uvod u osobne financije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5"/>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Uvod u poslovne komunikacije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6"/>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Daktilografija u uredskom poslovanju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7"/>
                  </a:ext>
                </a:extLst>
              </a:tr>
              <a:tr h="275142">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Strani jezik struke </a:t>
                      </a:r>
                      <a:br>
                        <a:rPr lang="hr-HR" sz="800" b="0" i="0" u="none" strike="noStrike">
                          <a:solidFill>
                            <a:srgbClr val="000000"/>
                          </a:solidFill>
                          <a:latin typeface="Times New Roman" pitchFamily="18" charset="0"/>
                          <a:cs typeface="Times New Roman" pitchFamily="18" charset="0"/>
                        </a:rPr>
                      </a:br>
                      <a:endParaRPr lang="hr-HR" sz="800" b="0" i="0" u="none" strike="noStrike">
                        <a:solidFill>
                          <a:srgbClr val="000000"/>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8"/>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Planiranje poduzetničke aktivnosti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9"/>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Proračunske tablice u poslovanju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0"/>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Računovodstvo imovine i obveza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1"/>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Ponašanje potrošača</a:t>
                      </a:r>
                      <a:endParaRPr lang="hr-HR" sz="800" b="0" i="0" u="none" strike="noStrike" dirty="0">
                        <a:solidFill>
                          <a:srgbClr val="000000"/>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2"/>
                  </a:ext>
                </a:extLst>
              </a:tr>
              <a:tr h="275142">
                <a:tc vMerge="1">
                  <a:txBody>
                    <a:bodyPr/>
                    <a:lstStyle/>
                    <a:p>
                      <a:endParaRPr lang="hr-HR"/>
                    </a:p>
                  </a:txBody>
                  <a:tcPr/>
                </a:tc>
                <a:tc>
                  <a:txBody>
                    <a:bodyPr/>
                    <a:lstStyle/>
                    <a:p>
                      <a:pPr algn="l" fontAlgn="b"/>
                      <a:r>
                        <a:rPr lang="hr-HR" sz="800" b="0" i="0" u="none" strike="noStrike">
                          <a:solidFill>
                            <a:srgbClr val="000000"/>
                          </a:solidFill>
                          <a:latin typeface="Times New Roman" pitchFamily="18" charset="0"/>
                          <a:cs typeface="Times New Roman" pitchFamily="18" charset="0"/>
                        </a:rPr>
                        <a:t>Mikroekonomija</a:t>
                      </a:r>
                      <a:br>
                        <a:rPr lang="hr-HR" sz="800" b="0" i="0" u="none" strike="noStrike">
                          <a:solidFill>
                            <a:srgbClr val="000000"/>
                          </a:solidFill>
                          <a:latin typeface="Times New Roman" pitchFamily="18" charset="0"/>
                          <a:cs typeface="Times New Roman" pitchFamily="18" charset="0"/>
                        </a:rPr>
                      </a:br>
                      <a:endParaRPr lang="hr-HR" sz="800" b="0" i="0" u="none" strike="noStrike">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3"/>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Pisane poslovne komunikacije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4"/>
                  </a:ext>
                </a:extLst>
              </a:tr>
              <a:tr h="137570">
                <a:tc vMerge="1">
                  <a:txBody>
                    <a:bodyPr/>
                    <a:lstStyle/>
                    <a:p>
                      <a:endParaRPr lang="hr-HR"/>
                    </a:p>
                  </a:txBody>
                  <a:tcPr/>
                </a:tc>
                <a:tc>
                  <a:txBody>
                    <a:bodyPr/>
                    <a:lstStyle/>
                    <a:p>
                      <a:pPr algn="l" fontAlgn="ctr"/>
                      <a:r>
                        <a:rPr lang="hr-HR" sz="800" b="0" i="0" u="none" strike="noStrike" dirty="0">
                          <a:solidFill>
                            <a:srgbClr val="000000"/>
                          </a:solidFill>
                          <a:latin typeface="Times New Roman" pitchFamily="18" charset="0"/>
                          <a:cs typeface="Times New Roman" pitchFamily="18" charset="0"/>
                        </a:rPr>
                        <a:t>Novčano poslovanje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5"/>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Čovjek i zdravlje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6"/>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Poduzetnički pothvat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7"/>
                  </a:ext>
                </a:extLst>
              </a:tr>
              <a:tr h="275142">
                <a:tc vMerge="1">
                  <a:txBody>
                    <a:bodyPr/>
                    <a:lstStyle/>
                    <a:p>
                      <a:endParaRPr lang="hr-HR"/>
                    </a:p>
                  </a:txBody>
                  <a:tcPr/>
                </a:tc>
                <a:tc>
                  <a:txBody>
                    <a:bodyPr/>
                    <a:lstStyle/>
                    <a:p>
                      <a:pPr algn="l" fontAlgn="ctr"/>
                      <a:r>
                        <a:rPr lang="pl-PL" sz="800" b="0" i="0" u="none" strike="noStrike">
                          <a:solidFill>
                            <a:srgbClr val="000000"/>
                          </a:solidFill>
                          <a:latin typeface="Times New Roman" pitchFamily="18" charset="0"/>
                          <a:cs typeface="Times New Roman" pitchFamily="18" charset="0"/>
                        </a:rPr>
                        <a:t>Baze podataka i poslovni informacijski sustav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8"/>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Računovodstvo proizvodnje i trgovine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9"/>
                  </a:ext>
                </a:extLst>
              </a:tr>
              <a:tr h="275142">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Upravljanje elementima marketinškog spleta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0"/>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Osnove ekonomije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1"/>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Pokretanje vježbeničke tvrtke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2"/>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Radni procesi u organizaciji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3"/>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Poduzetničko računovodstvo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4"/>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Makroekonomija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5"/>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Statistika u poslovanju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6"/>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Poslovanje vježbeničke tvrtke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a:solidFill>
                            <a:srgbClr val="000000"/>
                          </a:solidFill>
                          <a:latin typeface="Times New Roman" pitchFamily="18" charset="0"/>
                          <a:cs typeface="Times New Roman"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7"/>
                  </a:ext>
                </a:extLst>
              </a:tr>
              <a:tr h="275142">
                <a:tc vMerge="1">
                  <a:txBody>
                    <a:bodyPr/>
                    <a:lstStyle/>
                    <a:p>
                      <a:endParaRPr lang="hr-HR"/>
                    </a:p>
                  </a:txBody>
                  <a:tcPr/>
                </a:tc>
                <a:tc>
                  <a:txBody>
                    <a:bodyPr/>
                    <a:lstStyle/>
                    <a:p>
                      <a:pPr algn="l" fontAlgn="ctr"/>
                      <a:r>
                        <a:rPr lang="nn-NO" sz="800" b="0" i="0" u="none" strike="noStrike">
                          <a:solidFill>
                            <a:srgbClr val="000000"/>
                          </a:solidFill>
                          <a:latin typeface="Times New Roman" pitchFamily="18" charset="0"/>
                          <a:cs typeface="Times New Roman" pitchFamily="18" charset="0"/>
                        </a:rPr>
                        <a:t>Poslovi i prakse kroz učenje temeljeno na radu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dirty="0">
                          <a:solidFill>
                            <a:srgbClr val="000000"/>
                          </a:solidFill>
                          <a:latin typeface="Times New Roman" pitchFamily="18" charset="0"/>
                          <a:cs typeface="Times New Roman" pitchFamily="18"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8"/>
                  </a:ext>
                </a:extLst>
              </a:tr>
              <a:tr h="137570">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Održivo poslovanje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9"/>
                  </a:ext>
                </a:extLst>
              </a:tr>
              <a:tr h="128074">
                <a:tc vMerge="1">
                  <a:txBody>
                    <a:bodyPr/>
                    <a:lstStyle/>
                    <a:p>
                      <a:endParaRPr lang="hr-HR"/>
                    </a:p>
                  </a:txBody>
                  <a:tcPr/>
                </a:tc>
                <a:tc>
                  <a:txBody>
                    <a:bodyPr/>
                    <a:lstStyle/>
                    <a:p>
                      <a:pPr algn="l" fontAlgn="ctr"/>
                      <a:r>
                        <a:rPr lang="hr-HR" sz="800" b="0" i="0" u="none" strike="noStrike">
                          <a:solidFill>
                            <a:srgbClr val="000000"/>
                          </a:solidFill>
                          <a:latin typeface="Times New Roman" pitchFamily="18" charset="0"/>
                          <a:cs typeface="Times New Roman" pitchFamily="18" charset="0"/>
                        </a:rPr>
                        <a:t>Pravno okruženje poslovanja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0" i="0" u="none" strike="noStrike">
                          <a:solidFill>
                            <a:srgbClr val="000000"/>
                          </a:solidFill>
                          <a:latin typeface="Times New Roman" pitchFamily="18" charset="0"/>
                          <a:cs typeface="Times New Roman" pitchFamily="18"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40"/>
                  </a:ext>
                </a:extLst>
              </a:tr>
              <a:tr h="256149">
                <a:tc>
                  <a:txBody>
                    <a:bodyPr/>
                    <a:lstStyle/>
                    <a:p>
                      <a:pPr algn="ctr" fontAlgn="ctr"/>
                      <a:endParaRPr lang="hr-HR" sz="800" b="1" i="0" u="none" strike="noStrike" dirty="0">
                        <a:solidFill>
                          <a:srgbClr val="000000"/>
                        </a:solidFill>
                        <a:latin typeface="Times New Roman" pitchFamily="18" charset="0"/>
                        <a:cs typeface="Times New Roman" pitchFamily="18" charset="0"/>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800" b="1" i="0" u="none" strike="noStrike" dirty="0">
                          <a:solidFill>
                            <a:srgbClr val="000000"/>
                          </a:solidFill>
                          <a:latin typeface="Times New Roman" pitchFamily="18" charset="0"/>
                          <a:cs typeface="Times New Roman" pitchFamily="18" charset="0"/>
                        </a:rPr>
                        <a:t>UKUPNO OBVEZNI STRUKOVNI MODULI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875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3175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800" b="1" i="0" u="none" strike="noStrike" dirty="0">
                          <a:solidFill>
                            <a:srgbClr val="000000"/>
                          </a:solidFill>
                          <a:latin typeface="Times New Roman" pitchFamily="18" charset="0"/>
                          <a:cs typeface="Times New Roman" pitchFamily="18"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4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4149080"/>
            <a:ext cx="8229600" cy="2175520"/>
          </a:xfrm>
        </p:spPr>
        <p:txBody>
          <a:bodyPr>
            <a:normAutofit fontScale="25000" lnSpcReduction="20000"/>
          </a:bodyPr>
          <a:lstStyle/>
          <a:p>
            <a:r>
              <a:rPr lang="hr-HR" sz="4000" dirty="0">
                <a:latin typeface="Times New Roman" pitchFamily="18" charset="0"/>
                <a:cs typeface="Times New Roman" pitchFamily="18" charset="0"/>
              </a:rPr>
              <a:t>* U pravilu se nastava izvodi modularno, što ne isključuje mogućnost povezivanja s nastavnim predmetima.</a:t>
            </a:r>
          </a:p>
          <a:p>
            <a:r>
              <a:rPr lang="hr-HR" sz="4000" dirty="0">
                <a:latin typeface="Times New Roman" pitchFamily="18" charset="0"/>
                <a:cs typeface="Times New Roman" pitchFamily="18" charset="0"/>
              </a:rPr>
              <a:t>** Kod odabira izbornih modula važno je voditi računa o modulima koji su obvezujući. Odabirom jednog modula u drugoj godini učenja, na njega se nastavljaju izborni moduli treće i četvrte godine učenja. Učenik može promijeniti izborni modul tijekom treće i/ili četvrte godine uz uvjet polaganja izbornih modula koji su uvjet pristupanju navedenome modulu.</a:t>
            </a:r>
          </a:p>
          <a:p>
            <a:r>
              <a:rPr lang="hr-HR" sz="4000" dirty="0">
                <a:latin typeface="Times New Roman" pitchFamily="18" charset="0"/>
                <a:cs typeface="Times New Roman" pitchFamily="18" charset="0"/>
              </a:rPr>
              <a:t>*** Odabirom modula Poslovno pregovaranje u drugoj godini učenja, na njega se u trećoj godini naslanja modul Međunarodna ekonomija, a u četvrtoj godini učenja moduli Osnove digitalnog marketinga i Javna nabava u poslovanju.</a:t>
            </a:r>
          </a:p>
          <a:p>
            <a:r>
              <a:rPr lang="hr-HR" sz="4000" dirty="0">
                <a:latin typeface="Times New Roman" pitchFamily="18" charset="0"/>
                <a:cs typeface="Times New Roman" pitchFamily="18" charset="0"/>
              </a:rPr>
              <a:t>**** Odabirom modula Poslovi u osiguranju u drugoj godini učenja, na njega se u trećoj godini naslanja modul Bankarski poslovi, a u četvrtoj godini učenja moduli Tržišta kapitala te Krediti i linearni modeli proizvodnje.</a:t>
            </a:r>
          </a:p>
          <a:p>
            <a:r>
              <a:rPr lang="hr-HR" sz="4000" dirty="0">
                <a:latin typeface="Times New Roman" pitchFamily="18" charset="0"/>
                <a:cs typeface="Times New Roman" pitchFamily="18" charset="0"/>
              </a:rPr>
              <a:t>***** Odabirom modula Medijska kultura u poslovanju u drugoj godini učenja, na njega se u trećoj godini naslanja modul Digitalni marketing u poslovanju, a u četvrtoj godini učenja moduli Odnosi s javnošću te Planiranje digitalne marketinške kampanje.</a:t>
            </a:r>
          </a:p>
          <a:p>
            <a:r>
              <a:rPr lang="hr-HR" sz="4000" dirty="0">
                <a:latin typeface="Times New Roman" pitchFamily="18" charset="0"/>
                <a:cs typeface="Times New Roman" pitchFamily="18" charset="0"/>
              </a:rPr>
              <a:t>****** Odabirom modula Računovodstvo fizičkih osoba u drugoj godini učenja, na njega se u trećoj godini naslanjaju moduli Analitičke evidencije i Računovodstvo vanjske trgovine, a u četvrtoj godini učenja modul Godišnji financijski izvještaji mikro i malih poduzetnika.</a:t>
            </a:r>
          </a:p>
          <a:p>
            <a:r>
              <a:rPr lang="hr-HR" sz="4000" dirty="0">
                <a:latin typeface="Times New Roman" pitchFamily="18" charset="0"/>
                <a:cs typeface="Times New Roman" pitchFamily="18" charset="0"/>
              </a:rPr>
              <a:t>******* Odabirom modula Ponašanje u poslovnom okružju u drugoj godini učenja, na njega se u trećoj godini naslanja modul Osnove upravljanja ljudskim potencijalima, a u četvrtoj godini učenja moduli Upravljanje ljudskim potencijalima i Radno pravo.</a:t>
            </a:r>
          </a:p>
          <a:p>
            <a:r>
              <a:rPr lang="hr-HR" sz="4000" dirty="0">
                <a:latin typeface="Times New Roman" pitchFamily="18" charset="0"/>
                <a:cs typeface="Times New Roman" pitchFamily="18" charset="0"/>
              </a:rPr>
              <a:t>******** Odabirom modula Osnove projektnog upravljanja u drugoj godini učenja, na njega se u trećoj godini naslanja modul Priprema, vođenje i evaluacija projekta, a u četvrtoj godini učenja moduli Projektno upravljanje – EU fondovi i Javna nabava u poslovanju.</a:t>
            </a:r>
          </a:p>
          <a:p>
            <a:endParaRPr lang="hr-HR" dirty="0"/>
          </a:p>
        </p:txBody>
      </p:sp>
      <p:graphicFrame>
        <p:nvGraphicFramePr>
          <p:cNvPr id="4" name="Rezervirano mjesto sadržaja 3"/>
          <p:cNvGraphicFramePr>
            <a:graphicFrameLocks/>
          </p:cNvGraphicFramePr>
          <p:nvPr/>
        </p:nvGraphicFramePr>
        <p:xfrm>
          <a:off x="457200" y="1052744"/>
          <a:ext cx="8291263" cy="2622465"/>
        </p:xfrm>
        <a:graphic>
          <a:graphicData uri="http://schemas.openxmlformats.org/drawingml/2006/table">
            <a:tbl>
              <a:tblPr/>
              <a:tblGrid>
                <a:gridCol w="1976888">
                  <a:extLst>
                    <a:ext uri="{9D8B030D-6E8A-4147-A177-3AD203B41FA5}">
                      <a16:colId xmlns:a16="http://schemas.microsoft.com/office/drawing/2014/main" val="20000"/>
                    </a:ext>
                  </a:extLst>
                </a:gridCol>
                <a:gridCol w="1976888">
                  <a:extLst>
                    <a:ext uri="{9D8B030D-6E8A-4147-A177-3AD203B41FA5}">
                      <a16:colId xmlns:a16="http://schemas.microsoft.com/office/drawing/2014/main" val="20001"/>
                    </a:ext>
                  </a:extLst>
                </a:gridCol>
                <a:gridCol w="394126">
                  <a:extLst>
                    <a:ext uri="{9D8B030D-6E8A-4147-A177-3AD203B41FA5}">
                      <a16:colId xmlns:a16="http://schemas.microsoft.com/office/drawing/2014/main" val="20002"/>
                    </a:ext>
                  </a:extLst>
                </a:gridCol>
                <a:gridCol w="394126">
                  <a:extLst>
                    <a:ext uri="{9D8B030D-6E8A-4147-A177-3AD203B41FA5}">
                      <a16:colId xmlns:a16="http://schemas.microsoft.com/office/drawing/2014/main" val="20003"/>
                    </a:ext>
                  </a:extLst>
                </a:gridCol>
                <a:gridCol w="394126">
                  <a:extLst>
                    <a:ext uri="{9D8B030D-6E8A-4147-A177-3AD203B41FA5}">
                      <a16:colId xmlns:a16="http://schemas.microsoft.com/office/drawing/2014/main" val="20004"/>
                    </a:ext>
                  </a:extLst>
                </a:gridCol>
                <a:gridCol w="400385">
                  <a:extLst>
                    <a:ext uri="{9D8B030D-6E8A-4147-A177-3AD203B41FA5}">
                      <a16:colId xmlns:a16="http://schemas.microsoft.com/office/drawing/2014/main" val="20005"/>
                    </a:ext>
                  </a:extLst>
                </a:gridCol>
                <a:gridCol w="400385">
                  <a:extLst>
                    <a:ext uri="{9D8B030D-6E8A-4147-A177-3AD203B41FA5}">
                      <a16:colId xmlns:a16="http://schemas.microsoft.com/office/drawing/2014/main" val="20006"/>
                    </a:ext>
                  </a:extLst>
                </a:gridCol>
                <a:gridCol w="400385">
                  <a:extLst>
                    <a:ext uri="{9D8B030D-6E8A-4147-A177-3AD203B41FA5}">
                      <a16:colId xmlns:a16="http://schemas.microsoft.com/office/drawing/2014/main" val="20007"/>
                    </a:ext>
                  </a:extLst>
                </a:gridCol>
                <a:gridCol w="400385">
                  <a:extLst>
                    <a:ext uri="{9D8B030D-6E8A-4147-A177-3AD203B41FA5}">
                      <a16:colId xmlns:a16="http://schemas.microsoft.com/office/drawing/2014/main" val="20008"/>
                    </a:ext>
                  </a:extLst>
                </a:gridCol>
                <a:gridCol w="400385">
                  <a:extLst>
                    <a:ext uri="{9D8B030D-6E8A-4147-A177-3AD203B41FA5}">
                      <a16:colId xmlns:a16="http://schemas.microsoft.com/office/drawing/2014/main" val="20009"/>
                    </a:ext>
                  </a:extLst>
                </a:gridCol>
                <a:gridCol w="544268">
                  <a:extLst>
                    <a:ext uri="{9D8B030D-6E8A-4147-A177-3AD203B41FA5}">
                      <a16:colId xmlns:a16="http://schemas.microsoft.com/office/drawing/2014/main" val="20010"/>
                    </a:ext>
                  </a:extLst>
                </a:gridCol>
                <a:gridCol w="608916">
                  <a:extLst>
                    <a:ext uri="{9D8B030D-6E8A-4147-A177-3AD203B41FA5}">
                      <a16:colId xmlns:a16="http://schemas.microsoft.com/office/drawing/2014/main" val="20011"/>
                    </a:ext>
                  </a:extLst>
                </a:gridCol>
              </a:tblGrid>
              <a:tr h="156543">
                <a:tc rowSpan="16">
                  <a:txBody>
                    <a:bodyPr/>
                    <a:lstStyle/>
                    <a:p>
                      <a:pPr algn="ctr" fontAlgn="ctr"/>
                      <a:r>
                        <a:rPr lang="hr-HR" sz="900" b="1" i="0" u="none" strike="noStrike" dirty="0">
                          <a:solidFill>
                            <a:srgbClr val="000000"/>
                          </a:solidFill>
                          <a:latin typeface="Times New Roman" pitchFamily="18" charset="0"/>
                          <a:cs typeface="Times New Roman" pitchFamily="18" charset="0"/>
                        </a:rPr>
                        <a:t>IZBORNI MODULI</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900" b="0" i="0" u="none" strike="noStrike" dirty="0">
                          <a:solidFill>
                            <a:srgbClr val="000000"/>
                          </a:solidFill>
                          <a:latin typeface="Times New Roman" pitchFamily="18" charset="0"/>
                          <a:cs typeface="Times New Roman" pitchFamily="18" charset="0"/>
                        </a:rPr>
                        <a:t>Poslovno pregovaranje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1"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56543">
                <a:tc vMerge="1">
                  <a:txBody>
                    <a:bodyPr/>
                    <a:lstStyle/>
                    <a:p>
                      <a:endParaRPr lang="hr-HR"/>
                    </a:p>
                  </a:txBody>
                  <a:tcPr/>
                </a:tc>
                <a:tc>
                  <a:txBody>
                    <a:bodyPr/>
                    <a:lstStyle/>
                    <a:p>
                      <a:pPr algn="l" fontAlgn="ctr"/>
                      <a:r>
                        <a:rPr lang="hr-HR" sz="900" b="0" i="0" u="none" strike="noStrike" dirty="0">
                          <a:solidFill>
                            <a:srgbClr val="000000"/>
                          </a:solidFill>
                          <a:latin typeface="Times New Roman" pitchFamily="18" charset="0"/>
                          <a:cs typeface="Times New Roman" pitchFamily="18" charset="0"/>
                        </a:rPr>
                        <a:t>Poslovi u osiguranju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156543">
                <a:tc vMerge="1">
                  <a:txBody>
                    <a:bodyPr/>
                    <a:lstStyle/>
                    <a:p>
                      <a:endParaRPr lang="hr-HR"/>
                    </a:p>
                  </a:txBody>
                  <a:tcPr/>
                </a:tc>
                <a:tc>
                  <a:txBody>
                    <a:bodyPr/>
                    <a:lstStyle/>
                    <a:p>
                      <a:pPr algn="l" fontAlgn="ctr"/>
                      <a:r>
                        <a:rPr lang="hr-HR" sz="900" b="0" i="0" u="none" strike="noStrike" dirty="0">
                          <a:solidFill>
                            <a:srgbClr val="000000"/>
                          </a:solidFill>
                          <a:latin typeface="Times New Roman" pitchFamily="18" charset="0"/>
                          <a:cs typeface="Times New Roman" pitchFamily="18" charset="0"/>
                        </a:rPr>
                        <a:t>Medijska kultura u poslovanju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156543">
                <a:tc vMerge="1">
                  <a:txBody>
                    <a:bodyPr/>
                    <a:lstStyle/>
                    <a:p>
                      <a:endParaRPr lang="hr-HR"/>
                    </a:p>
                  </a:txBody>
                  <a:tcPr/>
                </a:tc>
                <a:tc>
                  <a:txBody>
                    <a:bodyPr/>
                    <a:lstStyle/>
                    <a:p>
                      <a:pPr algn="l" fontAlgn="ctr"/>
                      <a:r>
                        <a:rPr lang="hr-HR" sz="900" b="0" i="0" u="none" strike="noStrike">
                          <a:solidFill>
                            <a:srgbClr val="000000"/>
                          </a:solidFill>
                          <a:latin typeface="Times New Roman" pitchFamily="18" charset="0"/>
                          <a:cs typeface="Times New Roman" pitchFamily="18" charset="0"/>
                        </a:rPr>
                        <a:t>Računovodstvo fizičkih osoba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156543">
                <a:tc vMerge="1">
                  <a:txBody>
                    <a:bodyPr/>
                    <a:lstStyle/>
                    <a:p>
                      <a:endParaRPr lang="hr-HR"/>
                    </a:p>
                  </a:txBody>
                  <a:tcPr/>
                </a:tc>
                <a:tc>
                  <a:txBody>
                    <a:bodyPr/>
                    <a:lstStyle/>
                    <a:p>
                      <a:pPr algn="l" fontAlgn="ctr"/>
                      <a:r>
                        <a:rPr lang="hr-HR" sz="900" b="0" i="0" u="none" strike="noStrike">
                          <a:solidFill>
                            <a:srgbClr val="000000"/>
                          </a:solidFill>
                          <a:latin typeface="Times New Roman" pitchFamily="18" charset="0"/>
                          <a:cs typeface="Times New Roman" pitchFamily="18" charset="0"/>
                        </a:rPr>
                        <a:t>Ponašanje u poslovnom okruženju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156543">
                <a:tc vMerge="1">
                  <a:txBody>
                    <a:bodyPr/>
                    <a:lstStyle/>
                    <a:p>
                      <a:endParaRPr lang="hr-HR"/>
                    </a:p>
                  </a:txBody>
                  <a:tcPr/>
                </a:tc>
                <a:tc>
                  <a:txBody>
                    <a:bodyPr/>
                    <a:lstStyle/>
                    <a:p>
                      <a:pPr algn="l" fontAlgn="ctr"/>
                      <a:r>
                        <a:rPr lang="hr-HR" sz="900" b="0" i="0" u="none" strike="noStrike">
                          <a:solidFill>
                            <a:srgbClr val="000000"/>
                          </a:solidFill>
                          <a:latin typeface="Times New Roman" pitchFamily="18" charset="0"/>
                          <a:cs typeface="Times New Roman" pitchFamily="18" charset="0"/>
                        </a:rPr>
                        <a:t>Osnove projektnog upraljanja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156543">
                <a:tc vMerge="1">
                  <a:txBody>
                    <a:bodyPr/>
                    <a:lstStyle/>
                    <a:p>
                      <a:endParaRPr lang="hr-HR"/>
                    </a:p>
                  </a:txBody>
                  <a:tcPr/>
                </a:tc>
                <a:tc>
                  <a:txBody>
                    <a:bodyPr/>
                    <a:lstStyle/>
                    <a:p>
                      <a:pPr algn="l" fontAlgn="ctr"/>
                      <a:r>
                        <a:rPr lang="vi-VN" sz="900" b="0" i="0" u="none" strike="noStrike">
                          <a:solidFill>
                            <a:srgbClr val="000000"/>
                          </a:solidFill>
                          <a:latin typeface="Times New Roman" pitchFamily="18" charset="0"/>
                          <a:cs typeface="Times New Roman" pitchFamily="18" charset="0"/>
                        </a:rPr>
                        <a:t>Međunarodna ekonomija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156543">
                <a:tc vMerge="1">
                  <a:txBody>
                    <a:bodyPr/>
                    <a:lstStyle/>
                    <a:p>
                      <a:endParaRPr lang="hr-HR"/>
                    </a:p>
                  </a:txBody>
                  <a:tcPr/>
                </a:tc>
                <a:tc>
                  <a:txBody>
                    <a:bodyPr/>
                    <a:lstStyle/>
                    <a:p>
                      <a:pPr algn="l" fontAlgn="ctr"/>
                      <a:r>
                        <a:rPr lang="hr-HR" sz="900" b="0" i="0" u="none" strike="noStrike">
                          <a:solidFill>
                            <a:srgbClr val="000000"/>
                          </a:solidFill>
                          <a:latin typeface="Times New Roman" pitchFamily="18" charset="0"/>
                          <a:cs typeface="Times New Roman" pitchFamily="18" charset="0"/>
                        </a:rPr>
                        <a:t>Bankarski poslovi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156543">
                <a:tc vMerge="1">
                  <a:txBody>
                    <a:bodyPr/>
                    <a:lstStyle/>
                    <a:p>
                      <a:endParaRPr lang="hr-HR"/>
                    </a:p>
                  </a:txBody>
                  <a:tcPr/>
                </a:tc>
                <a:tc>
                  <a:txBody>
                    <a:bodyPr/>
                    <a:lstStyle/>
                    <a:p>
                      <a:pPr algn="l" fontAlgn="ctr"/>
                      <a:r>
                        <a:rPr lang="hr-HR" sz="900" b="0" i="0" u="none" strike="noStrike">
                          <a:solidFill>
                            <a:srgbClr val="000000"/>
                          </a:solidFill>
                          <a:latin typeface="Times New Roman" pitchFamily="18" charset="0"/>
                          <a:cs typeface="Times New Roman" pitchFamily="18" charset="0"/>
                        </a:rPr>
                        <a:t>Digitalni marketing u poslovanju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156543">
                <a:tc vMerge="1">
                  <a:txBody>
                    <a:bodyPr/>
                    <a:lstStyle/>
                    <a:p>
                      <a:endParaRPr lang="hr-HR"/>
                    </a:p>
                  </a:txBody>
                  <a:tcPr/>
                </a:tc>
                <a:tc>
                  <a:txBody>
                    <a:bodyPr/>
                    <a:lstStyle/>
                    <a:p>
                      <a:pPr algn="l" fontAlgn="ctr"/>
                      <a:r>
                        <a:rPr lang="hr-HR" sz="900" b="0" i="0" u="none" strike="noStrike">
                          <a:solidFill>
                            <a:srgbClr val="000000"/>
                          </a:solidFill>
                          <a:latin typeface="Times New Roman" pitchFamily="18" charset="0"/>
                          <a:cs typeface="Times New Roman" pitchFamily="18" charset="0"/>
                        </a:rPr>
                        <a:t>Analitičke evidencje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156543">
                <a:tc vMerge="1">
                  <a:txBody>
                    <a:bodyPr/>
                    <a:lstStyle/>
                    <a:p>
                      <a:endParaRPr lang="hr-HR"/>
                    </a:p>
                  </a:txBody>
                  <a:tcPr/>
                </a:tc>
                <a:tc>
                  <a:txBody>
                    <a:bodyPr/>
                    <a:lstStyle/>
                    <a:p>
                      <a:pPr algn="l" fontAlgn="ctr"/>
                      <a:r>
                        <a:rPr lang="hr-HR" sz="900" b="0" i="0" u="none" strike="noStrike">
                          <a:solidFill>
                            <a:srgbClr val="000000"/>
                          </a:solidFill>
                          <a:latin typeface="Times New Roman" pitchFamily="18" charset="0"/>
                          <a:cs typeface="Times New Roman" pitchFamily="18" charset="0"/>
                        </a:rPr>
                        <a:t>Računovodstvo vanjske trgovine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156543">
                <a:tc vMerge="1">
                  <a:txBody>
                    <a:bodyPr/>
                    <a:lstStyle/>
                    <a:p>
                      <a:endParaRPr lang="hr-HR"/>
                    </a:p>
                  </a:txBody>
                  <a:tcPr/>
                </a:tc>
                <a:tc>
                  <a:txBody>
                    <a:bodyPr/>
                    <a:lstStyle/>
                    <a:p>
                      <a:pPr algn="l" fontAlgn="ctr"/>
                      <a:r>
                        <a:rPr lang="hr-HR" sz="900" b="0" i="0" u="none" strike="noStrike">
                          <a:solidFill>
                            <a:srgbClr val="000000"/>
                          </a:solidFill>
                          <a:latin typeface="Times New Roman" pitchFamily="18" charset="0"/>
                          <a:cs typeface="Times New Roman" pitchFamily="18" charset="0"/>
                        </a:rPr>
                        <a:t>Osnove upravljanja ljudskim potencijalima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r h="156543">
                <a:tc vMerge="1">
                  <a:txBody>
                    <a:bodyPr/>
                    <a:lstStyle/>
                    <a:p>
                      <a:endParaRPr lang="hr-HR"/>
                    </a:p>
                  </a:txBody>
                  <a:tcPr/>
                </a:tc>
                <a:tc>
                  <a:txBody>
                    <a:bodyPr/>
                    <a:lstStyle/>
                    <a:p>
                      <a:pPr algn="l" fontAlgn="ctr"/>
                      <a:r>
                        <a:rPr lang="vi-VN" sz="900" b="0" i="0" u="none" strike="noStrike">
                          <a:solidFill>
                            <a:srgbClr val="000000"/>
                          </a:solidFill>
                          <a:latin typeface="Times New Roman" pitchFamily="18" charset="0"/>
                          <a:cs typeface="Times New Roman" pitchFamily="18" charset="0"/>
                        </a:rPr>
                        <a:t>Priprema, vođenje i evaluacija projekta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dirty="0">
                          <a:solidFill>
                            <a:srgbClr val="000000"/>
                          </a:solidFill>
                          <a:latin typeface="Times New Roman" pitchFamily="18" charset="0"/>
                          <a:cs typeface="Times New Roman"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1" i="0" u="none" strike="noStrike" dirty="0">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r h="156543">
                <a:tc vMerge="1">
                  <a:txBody>
                    <a:bodyPr/>
                    <a:lstStyle/>
                    <a:p>
                      <a:endParaRPr lang="hr-HR"/>
                    </a:p>
                  </a:txBody>
                  <a:tcPr/>
                </a:tc>
                <a:tc>
                  <a:txBody>
                    <a:bodyPr/>
                    <a:lstStyle/>
                    <a:p>
                      <a:pPr algn="l" fontAlgn="ctr"/>
                      <a:r>
                        <a:rPr lang="hr-HR" sz="900" b="0" i="0" u="none" strike="noStrike">
                          <a:solidFill>
                            <a:srgbClr val="000000"/>
                          </a:solidFill>
                          <a:latin typeface="Times New Roman" pitchFamily="18" charset="0"/>
                          <a:cs typeface="Times New Roman" pitchFamily="18" charset="0"/>
                        </a:rPr>
                        <a:t>Osnove digitalnog marketinga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900" b="1" i="0" u="none" strike="noStrike" dirty="0">
                          <a:solidFill>
                            <a:srgbClr val="000000"/>
                          </a:solidFill>
                          <a:latin typeface="Times New Roman" pitchFamily="18" charset="0"/>
                          <a:cs typeface="Times New Roman"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3"/>
                  </a:ext>
                </a:extLst>
              </a:tr>
              <a:tr h="156543">
                <a:tc vMerge="1">
                  <a:txBody>
                    <a:bodyPr/>
                    <a:lstStyle/>
                    <a:p>
                      <a:endParaRPr lang="hr-HR"/>
                    </a:p>
                  </a:txBody>
                  <a:tcPr/>
                </a:tc>
                <a:tc>
                  <a:txBody>
                    <a:bodyPr/>
                    <a:lstStyle/>
                    <a:p>
                      <a:pPr algn="l" fontAlgn="ctr"/>
                      <a:r>
                        <a:rPr lang="hr-HR" sz="900" b="0" i="0" u="none" strike="noStrike" dirty="0">
                          <a:solidFill>
                            <a:srgbClr val="000000"/>
                          </a:solidFill>
                          <a:latin typeface="Times New Roman" pitchFamily="18" charset="0"/>
                          <a:cs typeface="Times New Roman" pitchFamily="18" charset="0"/>
                        </a:rPr>
                        <a:t>Javna nabava poslovanja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900" b="1" i="0" u="none" strike="noStrike" dirty="0">
                          <a:solidFill>
                            <a:srgbClr val="000000"/>
                          </a:solidFill>
                          <a:latin typeface="Times New Roman" pitchFamily="18" charset="0"/>
                          <a:cs typeface="Times New Roman"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4"/>
                  </a:ext>
                </a:extLst>
              </a:tr>
              <a:tr h="156543">
                <a:tc vMerge="1">
                  <a:txBody>
                    <a:bodyPr/>
                    <a:lstStyle/>
                    <a:p>
                      <a:endParaRPr lang="hr-HR"/>
                    </a:p>
                  </a:txBody>
                  <a:tcPr/>
                </a:tc>
                <a:tc>
                  <a:txBody>
                    <a:bodyPr/>
                    <a:lstStyle/>
                    <a:p>
                      <a:pPr algn="l" fontAlgn="ctr"/>
                      <a:r>
                        <a:rPr lang="hr-HR" sz="900" b="0" i="0" u="none" strike="noStrike">
                          <a:solidFill>
                            <a:srgbClr val="000000"/>
                          </a:solidFill>
                          <a:latin typeface="Times New Roman" pitchFamily="18" charset="0"/>
                          <a:cs typeface="Times New Roman" pitchFamily="18" charset="0"/>
                        </a:rPr>
                        <a:t>Tržište kapitala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900" b="0" i="0" u="none" strike="noStrike">
                          <a:solidFill>
                            <a:srgbClr val="000000"/>
                          </a:solidFill>
                          <a:latin typeface="Times New Roman" pitchFamily="18" charset="0"/>
                          <a:cs typeface="Times New Roman"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900" b="1" i="0" u="none" strike="noStrike" dirty="0">
                          <a:solidFill>
                            <a:srgbClr val="000000"/>
                          </a:solidFill>
                          <a:latin typeface="Times New Roman" pitchFamily="18" charset="0"/>
                          <a:cs typeface="Times New Roman"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5"/>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jek">
  <a:themeElements>
    <a:clrScheme name="Tij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ij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j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395</TotalTime>
  <Words>2687</Words>
  <Application>Microsoft Office PowerPoint</Application>
  <PresentationFormat>Prikaz na zaslonu (4:3)</PresentationFormat>
  <Paragraphs>1607</Paragraphs>
  <Slides>15</Slides>
  <Notes>1</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15</vt:i4>
      </vt:variant>
    </vt:vector>
  </HeadingPairs>
  <TitlesOfParts>
    <vt:vector size="20" baseType="lpstr">
      <vt:lpstr>Calibri</vt:lpstr>
      <vt:lpstr>Constantia</vt:lpstr>
      <vt:lpstr>Times New Roman</vt:lpstr>
      <vt:lpstr>Wingdings 2</vt:lpstr>
      <vt:lpstr>Tijek</vt:lpstr>
      <vt:lpstr>SŠ fra Andrije Kačića Miošića Makarska</vt:lpstr>
      <vt:lpstr>PowerPoint prezentacija</vt:lpstr>
      <vt:lpstr>PowerPoint prezentacija</vt:lpstr>
      <vt:lpstr>PowerPoint prezentacija</vt:lpstr>
      <vt:lpstr>     OPĆA / JEZIČNA GIMNAZIJA </vt:lpstr>
      <vt:lpstr>PowerPoint prezentacija</vt:lpstr>
      <vt:lpstr>REFERENT ZA  POSLOVNU EKONOMIJU  </vt:lpstr>
      <vt:lpstr>PowerPoint prezentacija</vt:lpstr>
      <vt:lpstr>PowerPoint prezentacija</vt:lpstr>
      <vt:lpstr>TURISTIČKI  TEHNIČAR  DESTINACIJE  </vt:lpstr>
      <vt:lpstr>PowerPoint prezentacija</vt:lpstr>
      <vt:lpstr>PowerPoint prezentacija</vt:lpstr>
      <vt:lpstr>  Pozitivne strane naše škole</vt:lpstr>
      <vt:lpstr>PowerPoint prezentacija</vt:lpstr>
      <vt:lpstr>Hvala na pažnji i sretno!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SŠ fra Andrije Kačića Miošića Makarska</dc:title>
  <dc:creator>Skola</dc:creator>
  <cp:lastModifiedBy>RAVNATELJ</cp:lastModifiedBy>
  <cp:revision>19</cp:revision>
  <dcterms:created xsi:type="dcterms:W3CDTF">2025-05-21T12:05:57Z</dcterms:created>
  <dcterms:modified xsi:type="dcterms:W3CDTF">2025-05-28T10:22:42Z</dcterms:modified>
</cp:coreProperties>
</file>