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notesSlides/notesSlide1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4.xml" ContentType="application/vnd.openxmlformats-officedocument.drawingml.chartshapes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5.xml" ContentType="application/vnd.openxmlformats-officedocument.drawingml.chartshapes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6.xml" ContentType="application/vnd.openxmlformats-officedocument.drawingml.chartshapes+xml"/>
  <Override PartName="/ppt/charts/chart17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7.xml" ContentType="application/vnd.openxmlformats-officedocument.drawingml.chartshapes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8.xml" ContentType="application/vnd.openxmlformats-officedocument.drawingml.chartshapes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9.xml" ContentType="application/vnd.openxmlformats-officedocument.drawingml.chartshapes+xml"/>
  <Override PartName="/ppt/charts/chart2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0.xml" ContentType="application/vnd.openxmlformats-officedocument.drawingml.chartshapes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1.xml" ContentType="application/vnd.openxmlformats-officedocument.drawingml.chartshapes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drawings/drawing1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1"/>
  </p:notesMasterIdLst>
  <p:sldIdLst>
    <p:sldId id="324" r:id="rId2"/>
    <p:sldId id="256" r:id="rId3"/>
    <p:sldId id="261" r:id="rId4"/>
    <p:sldId id="314" r:id="rId5"/>
    <p:sldId id="263" r:id="rId6"/>
    <p:sldId id="264" r:id="rId7"/>
    <p:sldId id="315" r:id="rId8"/>
    <p:sldId id="327" r:id="rId9"/>
    <p:sldId id="265" r:id="rId10"/>
    <p:sldId id="267" r:id="rId11"/>
    <p:sldId id="266" r:id="rId12"/>
    <p:sldId id="316" r:id="rId13"/>
    <p:sldId id="269" r:id="rId14"/>
    <p:sldId id="271" r:id="rId15"/>
    <p:sldId id="270" r:id="rId16"/>
    <p:sldId id="272" r:id="rId17"/>
    <p:sldId id="276" r:id="rId18"/>
    <p:sldId id="274" r:id="rId19"/>
    <p:sldId id="279" r:id="rId20"/>
    <p:sldId id="281" r:id="rId21"/>
    <p:sldId id="283" r:id="rId22"/>
    <p:sldId id="317" r:id="rId23"/>
    <p:sldId id="318" r:id="rId24"/>
    <p:sldId id="285" r:id="rId25"/>
    <p:sldId id="319" r:id="rId26"/>
    <p:sldId id="286" r:id="rId27"/>
    <p:sldId id="289" r:id="rId28"/>
    <p:sldId id="288" r:id="rId29"/>
    <p:sldId id="291" r:id="rId30"/>
    <p:sldId id="293" r:id="rId31"/>
    <p:sldId id="295" r:id="rId32"/>
    <p:sldId id="297" r:id="rId33"/>
    <p:sldId id="301" r:id="rId34"/>
    <p:sldId id="299" r:id="rId35"/>
    <p:sldId id="303" r:id="rId36"/>
    <p:sldId id="309" r:id="rId37"/>
    <p:sldId id="311" r:id="rId38"/>
    <p:sldId id="312" r:id="rId39"/>
    <p:sldId id="313" r:id="rId40"/>
    <p:sldId id="305" r:id="rId41"/>
    <p:sldId id="307" r:id="rId42"/>
    <p:sldId id="320" r:id="rId43"/>
    <p:sldId id="321" r:id="rId44"/>
    <p:sldId id="322" r:id="rId45"/>
    <p:sldId id="323" r:id="rId46"/>
    <p:sldId id="325" r:id="rId47"/>
    <p:sldId id="326" r:id="rId48"/>
    <p:sldId id="329" r:id="rId49"/>
    <p:sldId id="330" r:id="rId5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red%2007\Documents\o&#353;%202013.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red%2007\Documents\stanje%20s&#353;%202013.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red%2007\Documents\stanje%20s&#353;%202013..xls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red%2007\Documents\o&#353;%202013.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4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red%2007\Documents\Knjiga2A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red%2007\Documents\o&#353;%202013.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5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red%2007\Documents\stanje%20s&#353;%202013..xls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red%2007\Documents\stanje%20s&#353;%202013..xls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red%2007\Documents\o&#353;%202013.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7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red%2007\Documents\stanje%20s&#353;%202013.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red%2007\Documents\o&#353;%202013.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red%2007\Documents\o&#353;%202013.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8.xm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red%2007\Documents\Knjiga2A.xlsx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red%2007\Documents\o&#353;%202013.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9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red%2007\Documents\o&#353;%202013.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0.xm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red%2007\Documents\stanje%20s&#353;%202013..xls" TargetMode="Externa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red%2007\Documents\o&#353;%202013.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1.xm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red%2007\Documents\stanje%20s&#353;%202013..xls" TargetMode="Externa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C:\Users\ured%2007\Documents\o&#353;%202013.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red%2007\Documents\o&#353;%202013.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2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red%2007\Documents\o&#353;%202013.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red%2007\Documents\o&#353;%202013.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red%2007\Documents\stanje%20s&#353;%202013.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red%2007\Documents\stanje%20s&#353;%202013..xls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red%2007\Documents\o&#353;%202013.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0716085565473654"/>
          <c:y val="0.12745952164459179"/>
          <c:w val="0.80353725880775906"/>
          <c:h val="0.786507523714054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List1!$A$7</c:f>
              <c:strCache>
                <c:ptCount val="1"/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List1!$B$6:$D$6</c:f>
              <c:strCache>
                <c:ptCount val="3"/>
                <c:pt idx="0">
                  <c:v>2005.</c:v>
                </c:pt>
                <c:pt idx="1">
                  <c:v>2009.</c:v>
                </c:pt>
                <c:pt idx="2">
                  <c:v>2013.</c:v>
                </c:pt>
              </c:strCache>
            </c:strRef>
          </c:cat>
          <c:val>
            <c:numRef>
              <c:f>List1!$B$7:$D$7</c:f>
              <c:numCache>
                <c:formatCode>#,##0</c:formatCode>
                <c:ptCount val="3"/>
                <c:pt idx="0">
                  <c:v>4194</c:v>
                </c:pt>
                <c:pt idx="1">
                  <c:v>4330</c:v>
                </c:pt>
                <c:pt idx="2">
                  <c:v>4820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049384"/>
        <c:axId val="236050168"/>
      </c:barChart>
      <c:catAx>
        <c:axId val="236049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6050168"/>
        <c:crosses val="autoZero"/>
        <c:auto val="1"/>
        <c:lblAlgn val="ctr"/>
        <c:lblOffset val="100"/>
        <c:noMultiLvlLbl val="0"/>
      </c:catAx>
      <c:valAx>
        <c:axId val="23605016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360493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4940556952809583E-2"/>
          <c:y val="1.696119662859509E-2"/>
          <c:w val="0.93192571480574493"/>
          <c:h val="0.92730771915872012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'pc programi'!$A$1:$D$1</c:f>
              <c:numCache>
                <c:formatCode>General</c:formatCode>
                <c:ptCount val="4"/>
                <c:pt idx="0">
                  <c:v>2003</c:v>
                </c:pt>
                <c:pt idx="1">
                  <c:v>2005</c:v>
                </c:pt>
                <c:pt idx="2">
                  <c:v>2009</c:v>
                </c:pt>
                <c:pt idx="3">
                  <c:v>2013</c:v>
                </c:pt>
              </c:numCache>
            </c:numRef>
          </c:cat>
          <c:val>
            <c:numRef>
              <c:f>'pc programi'!$A$2:$D$2</c:f>
              <c:numCache>
                <c:formatCode>#,##0</c:formatCode>
                <c:ptCount val="4"/>
                <c:pt idx="0">
                  <c:v>5</c:v>
                </c:pt>
                <c:pt idx="1">
                  <c:v>12</c:v>
                </c:pt>
                <c:pt idx="2">
                  <c:v>15</c:v>
                </c:pt>
                <c:pt idx="3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8577728"/>
        <c:axId val="238578512"/>
        <c:axId val="0"/>
      </c:bar3DChart>
      <c:catAx>
        <c:axId val="238577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8578512"/>
        <c:crosses val="autoZero"/>
        <c:auto val="1"/>
        <c:lblAlgn val="ctr"/>
        <c:lblOffset val="100"/>
        <c:noMultiLvlLbl val="0"/>
      </c:catAx>
      <c:valAx>
        <c:axId val="23857851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3857772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 sz="2000" b="0" i="1" dirty="0" smtClean="0">
                <a:solidFill>
                  <a:srgbClr val="C00000"/>
                </a:solidFill>
              </a:rPr>
              <a:t>Broj škola koje imaju program za knjižnično poslovanje</a:t>
            </a:r>
            <a:endParaRPr lang="hr-HR" sz="2000" b="0" i="1" dirty="0">
              <a:solidFill>
                <a:srgbClr val="C00000"/>
              </a:solidFill>
            </a:endParaRP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'pc programi'!$A$1:$D$1</c:f>
              <c:numCache>
                <c:formatCode>General</c:formatCode>
                <c:ptCount val="4"/>
                <c:pt idx="0">
                  <c:v>2003</c:v>
                </c:pt>
                <c:pt idx="1">
                  <c:v>2005</c:v>
                </c:pt>
                <c:pt idx="2">
                  <c:v>2009</c:v>
                </c:pt>
                <c:pt idx="3">
                  <c:v>2013</c:v>
                </c:pt>
              </c:numCache>
            </c:numRef>
          </c:cat>
          <c:val>
            <c:numRef>
              <c:f>'pc programi'!$A$2:$D$2</c:f>
              <c:numCache>
                <c:formatCode>#,##0</c:formatCode>
                <c:ptCount val="4"/>
                <c:pt idx="0">
                  <c:v>5</c:v>
                </c:pt>
                <c:pt idx="1">
                  <c:v>12</c:v>
                </c:pt>
                <c:pt idx="2">
                  <c:v>15</c:v>
                </c:pt>
                <c:pt idx="3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8580080"/>
        <c:axId val="238580472"/>
        <c:axId val="0"/>
      </c:bar3DChart>
      <c:catAx>
        <c:axId val="238580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sr-Latn-RS"/>
          </a:p>
        </c:txPr>
        <c:crossAx val="238580472"/>
        <c:crosses val="autoZero"/>
        <c:auto val="1"/>
        <c:lblAlgn val="ctr"/>
        <c:lblOffset val="100"/>
        <c:noMultiLvlLbl val="0"/>
      </c:catAx>
      <c:valAx>
        <c:axId val="23858047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3858008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4623189462428312E-2"/>
          <c:y val="1.7123869549972033E-2"/>
          <c:w val="0.943031131525226"/>
          <c:h val="0.8985502090936224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List1!$B$90:$F$90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List1!$B$91:$F$91</c:f>
              <c:numCache>
                <c:formatCode>General</c:formatCode>
                <c:ptCount val="5"/>
                <c:pt idx="0">
                  <c:v>48</c:v>
                </c:pt>
                <c:pt idx="1">
                  <c:v>13</c:v>
                </c:pt>
                <c:pt idx="2">
                  <c:v>7</c:v>
                </c:pt>
                <c:pt idx="3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8582040"/>
        <c:axId val="239509952"/>
      </c:barChart>
      <c:catAx>
        <c:axId val="23858204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9509952"/>
        <c:crosses val="autoZero"/>
        <c:auto val="1"/>
        <c:lblAlgn val="ctr"/>
        <c:lblOffset val="100"/>
        <c:noMultiLvlLbl val="0"/>
      </c:catAx>
      <c:valAx>
        <c:axId val="239509952"/>
        <c:scaling>
          <c:orientation val="minMax"/>
        </c:scaling>
        <c:delete val="0"/>
        <c:axPos val="l"/>
        <c:majorGridlines>
          <c:spPr>
            <a:ln w="12700" cap="rnd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8582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List1!$A$3:$D$3</c:f>
              <c:strCache>
                <c:ptCount val="4"/>
                <c:pt idx="0">
                  <c:v>ZAKI</c:v>
                </c:pt>
                <c:pt idx="1">
                  <c:v>KITLIB</c:v>
                </c:pt>
                <c:pt idx="2">
                  <c:v>METEL</c:v>
                </c:pt>
                <c:pt idx="3">
                  <c:v>BEZ PR.</c:v>
                </c:pt>
              </c:strCache>
            </c:strRef>
          </c:cat>
          <c:val>
            <c:numRef>
              <c:f>List1!$A$4:$D$4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25</c:v>
                </c:pt>
                <c:pt idx="3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515048"/>
        <c:axId val="239516224"/>
      </c:barChart>
      <c:catAx>
        <c:axId val="239515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sr-Latn-RS"/>
          </a:p>
        </c:txPr>
        <c:crossAx val="239516224"/>
        <c:crosses val="autoZero"/>
        <c:auto val="1"/>
        <c:lblAlgn val="ctr"/>
        <c:lblOffset val="100"/>
        <c:noMultiLvlLbl val="0"/>
      </c:catAx>
      <c:valAx>
        <c:axId val="239516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9515048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List1!$A$106:$C$106</c:f>
              <c:strCache>
                <c:ptCount val="3"/>
                <c:pt idx="0">
                  <c:v>2005.</c:v>
                </c:pt>
                <c:pt idx="1">
                  <c:v>2009.</c:v>
                </c:pt>
                <c:pt idx="2">
                  <c:v>2013.</c:v>
                </c:pt>
              </c:strCache>
            </c:strRef>
          </c:cat>
          <c:val>
            <c:numRef>
              <c:f>List1!$A$107:$C$107</c:f>
              <c:numCache>
                <c:formatCode>#,##0</c:formatCode>
                <c:ptCount val="3"/>
                <c:pt idx="0">
                  <c:v>481790</c:v>
                </c:pt>
                <c:pt idx="1">
                  <c:v>441823</c:v>
                </c:pt>
                <c:pt idx="2">
                  <c:v>454003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509560"/>
        <c:axId val="239516616"/>
      </c:barChart>
      <c:catAx>
        <c:axId val="239509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9516616"/>
        <c:crosses val="autoZero"/>
        <c:auto val="1"/>
        <c:lblAlgn val="ctr"/>
        <c:lblOffset val="100"/>
        <c:noMultiLvlLbl val="0"/>
      </c:catAx>
      <c:valAx>
        <c:axId val="239516616"/>
        <c:scaling>
          <c:orientation val="minMax"/>
        </c:scaling>
        <c:delete val="0"/>
        <c:axPos val="l"/>
        <c:majorGridlines>
          <c:spPr>
            <a:ln w="12700" cap="rnd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9509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fond!$A$1:$D$1</c:f>
              <c:numCache>
                <c:formatCode>General</c:formatCode>
                <c:ptCount val="4"/>
                <c:pt idx="0">
                  <c:v>2003</c:v>
                </c:pt>
                <c:pt idx="1">
                  <c:v>2005</c:v>
                </c:pt>
                <c:pt idx="2">
                  <c:v>2009</c:v>
                </c:pt>
                <c:pt idx="3">
                  <c:v>2013</c:v>
                </c:pt>
              </c:numCache>
            </c:numRef>
          </c:cat>
          <c:val>
            <c:numRef>
              <c:f>fond!$A$2:$D$2</c:f>
              <c:numCache>
                <c:formatCode>#,##0</c:formatCode>
                <c:ptCount val="4"/>
                <c:pt idx="0">
                  <c:v>195479</c:v>
                </c:pt>
                <c:pt idx="1">
                  <c:v>218033</c:v>
                </c:pt>
                <c:pt idx="2">
                  <c:v>237782</c:v>
                </c:pt>
                <c:pt idx="3">
                  <c:v>222797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9511912"/>
        <c:axId val="239515440"/>
        <c:axId val="0"/>
      </c:bar3DChart>
      <c:catAx>
        <c:axId val="239511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9515440"/>
        <c:crosses val="autoZero"/>
        <c:auto val="1"/>
        <c:lblAlgn val="ctr"/>
        <c:lblOffset val="100"/>
        <c:noMultiLvlLbl val="0"/>
      </c:catAx>
      <c:valAx>
        <c:axId val="23951544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395119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1"/>
            <c:bubble3D val="0"/>
            <c:explosion val="1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val>
            <c:numRef>
              <c:f>fond!$A$26:$B$26</c:f>
              <c:numCache>
                <c:formatCode>General</c:formatCode>
                <c:ptCount val="2"/>
                <c:pt idx="0">
                  <c:v>222797</c:v>
                </c:pt>
                <c:pt idx="1">
                  <c:v>258864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accent4">
                  <a:shade val="76000"/>
                </a:schemeClr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4">
                  <a:tint val="77000"/>
                </a:schemeClr>
              </a:solidFill>
              <a:ln>
                <a:noFill/>
              </a:ln>
              <a:effectLst/>
            </c:spPr>
          </c:dPt>
          <c:val>
            <c:numRef>
              <c:f>fond!$A$27:$B$27</c:f>
              <c:numCache>
                <c:formatCode>0%</c:formatCode>
                <c:ptCount val="2"/>
                <c:pt idx="0">
                  <c:v>0.86000000000000065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430721910170134"/>
          <c:y val="4.7263338531790662E-2"/>
          <c:w val="0.87569277524520017"/>
          <c:h val="0.8589278445457481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List1!$B$133:$D$133</c:f>
              <c:strCache>
                <c:ptCount val="3"/>
                <c:pt idx="0">
                  <c:v>2005.</c:v>
                </c:pt>
                <c:pt idx="1">
                  <c:v>2009.</c:v>
                </c:pt>
                <c:pt idx="2">
                  <c:v>2013.</c:v>
                </c:pt>
              </c:strCache>
            </c:strRef>
          </c:cat>
          <c:val>
            <c:numRef>
              <c:f>List1!$B$134:$D$134</c:f>
              <c:numCache>
                <c:formatCode>General</c:formatCode>
                <c:ptCount val="3"/>
                <c:pt idx="0">
                  <c:v>4132</c:v>
                </c:pt>
                <c:pt idx="1">
                  <c:v>7340</c:v>
                </c:pt>
                <c:pt idx="2">
                  <c:v>8342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510344"/>
        <c:axId val="239511128"/>
      </c:barChart>
      <c:catAx>
        <c:axId val="239510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9511128"/>
        <c:crosses val="autoZero"/>
        <c:auto val="1"/>
        <c:lblAlgn val="ctr"/>
        <c:lblOffset val="100"/>
        <c:noMultiLvlLbl val="0"/>
      </c:catAx>
      <c:valAx>
        <c:axId val="239511128"/>
        <c:scaling>
          <c:orientation val="minMax"/>
        </c:scaling>
        <c:delete val="0"/>
        <c:axPos val="l"/>
        <c:majorGridlines>
          <c:spPr>
            <a:ln w="12700" cap="rnd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9510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4070403249410613E-2"/>
          <c:y val="5.1058167112308872E-2"/>
          <c:w val="0.9212716648812318"/>
          <c:h val="0.84950605243646959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3.493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'av građa'!$A$1:$D$1</c:f>
              <c:numCache>
                <c:formatCode>General</c:formatCode>
                <c:ptCount val="4"/>
                <c:pt idx="0">
                  <c:v>2003</c:v>
                </c:pt>
                <c:pt idx="1">
                  <c:v>2005</c:v>
                </c:pt>
                <c:pt idx="2">
                  <c:v>2009</c:v>
                </c:pt>
                <c:pt idx="3">
                  <c:v>2013</c:v>
                </c:pt>
              </c:numCache>
            </c:numRef>
          </c:cat>
          <c:val>
            <c:numRef>
              <c:f>'av građa'!$A$2:$D$2</c:f>
              <c:numCache>
                <c:formatCode>#,##0</c:formatCode>
                <c:ptCount val="4"/>
                <c:pt idx="0">
                  <c:v>852</c:v>
                </c:pt>
                <c:pt idx="1">
                  <c:v>2250</c:v>
                </c:pt>
                <c:pt idx="2">
                  <c:v>3376</c:v>
                </c:pt>
                <c:pt idx="3">
                  <c:v>3557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9510736"/>
        <c:axId val="239513088"/>
        <c:axId val="0"/>
      </c:bar3DChart>
      <c:catAx>
        <c:axId val="239510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sr-Latn-RS"/>
          </a:p>
        </c:txPr>
        <c:crossAx val="239513088"/>
        <c:crosses val="autoZero"/>
        <c:auto val="1"/>
        <c:lblAlgn val="ctr"/>
        <c:lblOffset val="100"/>
        <c:noMultiLvlLbl val="0"/>
      </c:catAx>
      <c:valAx>
        <c:axId val="23951308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395107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val>
            <c:numRef>
              <c:f>List1!$B$170:$C$170</c:f>
              <c:numCache>
                <c:formatCode>General</c:formatCode>
                <c:ptCount val="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074829523414386"/>
          <c:y val="3.7407860438652199E-2"/>
          <c:w val="0.74368862695623539"/>
          <c:h val="0.89405993212408452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prostor!$A$1:$D$1</c:f>
              <c:numCache>
                <c:formatCode>General</c:formatCode>
                <c:ptCount val="4"/>
                <c:pt idx="0">
                  <c:v>2003</c:v>
                </c:pt>
                <c:pt idx="1">
                  <c:v>2005</c:v>
                </c:pt>
                <c:pt idx="2">
                  <c:v>2009</c:v>
                </c:pt>
                <c:pt idx="3">
                  <c:v>2013</c:v>
                </c:pt>
              </c:numCache>
            </c:numRef>
          </c:cat>
          <c:val>
            <c:numRef>
              <c:f>prostor!$A$2:$D$2</c:f>
              <c:numCache>
                <c:formatCode>General</c:formatCode>
                <c:ptCount val="4"/>
                <c:pt idx="0">
                  <c:v>2188</c:v>
                </c:pt>
                <c:pt idx="1">
                  <c:v>2165</c:v>
                </c:pt>
                <c:pt idx="2">
                  <c:v>2229</c:v>
                </c:pt>
                <c:pt idx="3">
                  <c:v>2442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6043112"/>
        <c:axId val="236043504"/>
        <c:axId val="0"/>
      </c:bar3DChart>
      <c:catAx>
        <c:axId val="236043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6043504"/>
        <c:crosses val="autoZero"/>
        <c:auto val="1"/>
        <c:lblAlgn val="ctr"/>
        <c:lblOffset val="100"/>
        <c:noMultiLvlLbl val="0"/>
      </c:catAx>
      <c:valAx>
        <c:axId val="236043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60431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List1!$B$175:$D$175</c:f>
              <c:strCache>
                <c:ptCount val="3"/>
                <c:pt idx="0">
                  <c:v>stanje</c:v>
                </c:pt>
                <c:pt idx="1">
                  <c:v>idealno</c:v>
                </c:pt>
                <c:pt idx="2">
                  <c:v>nedostaje</c:v>
                </c:pt>
              </c:strCache>
            </c:strRef>
          </c:cat>
          <c:val>
            <c:numRef>
              <c:f>List1!$B$176:$D$176</c:f>
              <c:numCache>
                <c:formatCode>General</c:formatCode>
                <c:ptCount val="3"/>
                <c:pt idx="0">
                  <c:v>8342</c:v>
                </c:pt>
                <c:pt idx="1">
                  <c:v>20855</c:v>
                </c:pt>
                <c:pt idx="2">
                  <c:v>12513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513872"/>
        <c:axId val="239438728"/>
      </c:barChart>
      <c:catAx>
        <c:axId val="239513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9438728"/>
        <c:crosses val="autoZero"/>
        <c:auto val="1"/>
        <c:lblAlgn val="ctr"/>
        <c:lblOffset val="100"/>
        <c:noMultiLvlLbl val="0"/>
      </c:catAx>
      <c:valAx>
        <c:axId val="239438728"/>
        <c:scaling>
          <c:orientation val="minMax"/>
        </c:scaling>
        <c:delete val="0"/>
        <c:axPos val="l"/>
        <c:majorGridlines>
          <c:spPr>
            <a:ln w="12700" cap="rnd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9513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rgbClr val="7030A0"/>
            </a:solidFill>
          </c:spPr>
          <c:dPt>
            <c:idx val="0"/>
            <c:bubble3D val="0"/>
            <c:spPr>
              <a:solidFill>
                <a:srgbClr val="C00000"/>
              </a:solidFill>
            </c:spPr>
          </c:dPt>
          <c:dPt>
            <c:idx val="1"/>
            <c:bubble3D val="0"/>
            <c:spPr>
              <a:solidFill>
                <a:srgbClr val="00B050"/>
              </a:solidFill>
            </c:spPr>
          </c:dPt>
          <c:val>
            <c:numRef>
              <c:f>List1!$A$34:$B$34</c:f>
              <c:numCache>
                <c:formatCode>0%</c:formatCode>
                <c:ptCount val="2"/>
                <c:pt idx="0">
                  <c:v>0.85000000000000064</c:v>
                </c:pt>
                <c:pt idx="1">
                  <c:v>0.15000000000000024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List1!$B$186:$C$186</c:f>
              <c:strCache>
                <c:ptCount val="2"/>
                <c:pt idx="0">
                  <c:v>2009.</c:v>
                </c:pt>
                <c:pt idx="1">
                  <c:v>2013.</c:v>
                </c:pt>
              </c:strCache>
            </c:strRef>
          </c:cat>
          <c:val>
            <c:numRef>
              <c:f>List1!$B$187:$C$187</c:f>
              <c:numCache>
                <c:formatCode>#,##0</c:formatCode>
                <c:ptCount val="2"/>
                <c:pt idx="0">
                  <c:v>758515</c:v>
                </c:pt>
                <c:pt idx="1">
                  <c:v>620136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435984"/>
        <c:axId val="239441080"/>
      </c:barChart>
      <c:catAx>
        <c:axId val="239435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9441080"/>
        <c:crosses val="autoZero"/>
        <c:auto val="1"/>
        <c:lblAlgn val="ctr"/>
        <c:lblOffset val="100"/>
        <c:noMultiLvlLbl val="0"/>
      </c:catAx>
      <c:valAx>
        <c:axId val="239441080"/>
        <c:scaling>
          <c:orientation val="minMax"/>
        </c:scaling>
        <c:delete val="0"/>
        <c:axPos val="l"/>
        <c:majorGridlines>
          <c:spPr>
            <a:ln w="12700" cap="rnd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943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hr-HR" dirty="0" smtClean="0"/>
              <a:t>Broj svezaka</a:t>
            </a:r>
            <a:endParaRPr lang="hr-H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List2!$A$5:$C$5</c:f>
              <c:strCache>
                <c:ptCount val="3"/>
                <c:pt idx="0">
                  <c:v>2005.</c:v>
                </c:pt>
                <c:pt idx="1">
                  <c:v>2009.</c:v>
                </c:pt>
                <c:pt idx="2">
                  <c:v>2013.</c:v>
                </c:pt>
              </c:strCache>
            </c:strRef>
          </c:cat>
          <c:val>
            <c:numRef>
              <c:f>List2!$A$6:$C$6</c:f>
              <c:numCache>
                <c:formatCode>#,##0</c:formatCode>
                <c:ptCount val="3"/>
                <c:pt idx="0">
                  <c:v>19796</c:v>
                </c:pt>
                <c:pt idx="1">
                  <c:v>14993</c:v>
                </c:pt>
                <c:pt idx="2">
                  <c:v>14374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439120"/>
        <c:axId val="239435200"/>
      </c:barChart>
      <c:catAx>
        <c:axId val="239439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9435200"/>
        <c:crosses val="autoZero"/>
        <c:auto val="1"/>
        <c:lblAlgn val="ctr"/>
        <c:lblOffset val="100"/>
        <c:noMultiLvlLbl val="0"/>
      </c:catAx>
      <c:valAx>
        <c:axId val="239435200"/>
        <c:scaling>
          <c:orientation val="minMax"/>
        </c:scaling>
        <c:delete val="0"/>
        <c:axPos val="l"/>
        <c:majorGridlines>
          <c:spPr>
            <a:ln w="12700" cap="rnd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9439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'prinove knjiga'!$A$1:$D$1</c:f>
              <c:numCache>
                <c:formatCode>General</c:formatCode>
                <c:ptCount val="4"/>
                <c:pt idx="0">
                  <c:v>2003</c:v>
                </c:pt>
                <c:pt idx="1">
                  <c:v>2005</c:v>
                </c:pt>
                <c:pt idx="2">
                  <c:v>2009</c:v>
                </c:pt>
                <c:pt idx="3">
                  <c:v>2013</c:v>
                </c:pt>
              </c:numCache>
            </c:numRef>
          </c:cat>
          <c:val>
            <c:numRef>
              <c:f>'prinove knjiga'!$A$2:$D$2</c:f>
              <c:numCache>
                <c:formatCode>#,##0</c:formatCode>
                <c:ptCount val="4"/>
                <c:pt idx="0">
                  <c:v>7573</c:v>
                </c:pt>
                <c:pt idx="1">
                  <c:v>6874</c:v>
                </c:pt>
                <c:pt idx="2">
                  <c:v>3532</c:v>
                </c:pt>
                <c:pt idx="3">
                  <c:v>4296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9440296"/>
        <c:axId val="239436768"/>
        <c:axId val="0"/>
      </c:bar3DChart>
      <c:catAx>
        <c:axId val="239440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239436768"/>
        <c:crosses val="autoZero"/>
        <c:auto val="1"/>
        <c:lblAlgn val="ctr"/>
        <c:lblOffset val="100"/>
        <c:noMultiLvlLbl val="0"/>
      </c:catAx>
      <c:valAx>
        <c:axId val="23943676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2394402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r-Latn-R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List2!$B$32:$D$32</c:f>
              <c:strCache>
                <c:ptCount val="3"/>
                <c:pt idx="0">
                  <c:v>2005.</c:v>
                </c:pt>
                <c:pt idx="1">
                  <c:v>2009.</c:v>
                </c:pt>
                <c:pt idx="2">
                  <c:v>2013.</c:v>
                </c:pt>
              </c:strCache>
            </c:strRef>
          </c:cat>
          <c:val>
            <c:numRef>
              <c:f>List2!$B$33:$D$33</c:f>
              <c:numCache>
                <c:formatCode>General</c:formatCode>
                <c:ptCount val="3"/>
                <c:pt idx="0">
                  <c:v>39</c:v>
                </c:pt>
                <c:pt idx="1">
                  <c:v>45</c:v>
                </c:pt>
                <c:pt idx="2">
                  <c:v>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438336"/>
        <c:axId val="239441472"/>
      </c:barChart>
      <c:catAx>
        <c:axId val="239438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9441472"/>
        <c:crosses val="autoZero"/>
        <c:auto val="1"/>
        <c:lblAlgn val="ctr"/>
        <c:lblOffset val="100"/>
        <c:noMultiLvlLbl val="0"/>
      </c:catAx>
      <c:valAx>
        <c:axId val="239441472"/>
        <c:scaling>
          <c:orientation val="minMax"/>
        </c:scaling>
        <c:delete val="0"/>
        <c:axPos val="l"/>
        <c:majorGridlines>
          <c:spPr>
            <a:ln w="12700" cap="rnd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9438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4722467935194141E-2"/>
          <c:y val="0.1725240847393536"/>
          <c:w val="0.91782275138566083"/>
          <c:h val="0.7463166036943959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dipl.knjiž.!$A$1:$D$1</c:f>
              <c:numCache>
                <c:formatCode>General</c:formatCode>
                <c:ptCount val="4"/>
                <c:pt idx="0">
                  <c:v>2003</c:v>
                </c:pt>
                <c:pt idx="1">
                  <c:v>2005</c:v>
                </c:pt>
                <c:pt idx="2">
                  <c:v>2009</c:v>
                </c:pt>
                <c:pt idx="3">
                  <c:v>2013</c:v>
                </c:pt>
              </c:numCache>
            </c:numRef>
          </c:cat>
          <c:val>
            <c:numRef>
              <c:f>dipl.knjiž.!$A$2:$D$2</c:f>
              <c:numCache>
                <c:formatCode>#,##0</c:formatCode>
                <c:ptCount val="4"/>
                <c:pt idx="0">
                  <c:v>16</c:v>
                </c:pt>
                <c:pt idx="1">
                  <c:v>20</c:v>
                </c:pt>
                <c:pt idx="2">
                  <c:v>22</c:v>
                </c:pt>
                <c:pt idx="3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9437160"/>
        <c:axId val="239442256"/>
        <c:axId val="0"/>
      </c:bar3DChart>
      <c:catAx>
        <c:axId val="239437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r-Latn-RS"/>
          </a:p>
        </c:txPr>
        <c:crossAx val="239442256"/>
        <c:crosses val="autoZero"/>
        <c:auto val="1"/>
        <c:lblAlgn val="ctr"/>
        <c:lblOffset val="100"/>
        <c:noMultiLvlLbl val="0"/>
      </c:catAx>
      <c:valAx>
        <c:axId val="23944225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3943716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099518810148777E-2"/>
          <c:y val="5.1400554097404488E-2"/>
          <c:w val="0.89745603674540686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List2!$B$61:$E$61</c:f>
              <c:numCache>
                <c:formatCode>d/mmm</c:formatCode>
                <c:ptCount val="4"/>
                <c:pt idx="0" formatCode="General">
                  <c:v>0</c:v>
                </c:pt>
                <c:pt idx="1">
                  <c:v>0</c:v>
                </c:pt>
                <c:pt idx="2" formatCode="General">
                  <c:v>0</c:v>
                </c:pt>
              </c:numCache>
            </c:numRef>
          </c:val>
        </c:ser>
        <c:ser>
          <c:idx val="1"/>
          <c:order val="1"/>
          <c:invertIfNegative val="0"/>
          <c:val>
            <c:numRef>
              <c:f>List2!$B$62:$E$62</c:f>
              <c:numCache>
                <c:formatCode>General</c:formatCode>
                <c:ptCount val="4"/>
                <c:pt idx="0">
                  <c:v>67</c:v>
                </c:pt>
                <c:pt idx="1">
                  <c:v>24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442648"/>
        <c:axId val="239437944"/>
      </c:barChart>
      <c:catAx>
        <c:axId val="239442648"/>
        <c:scaling>
          <c:orientation val="minMax"/>
        </c:scaling>
        <c:delete val="0"/>
        <c:axPos val="b"/>
        <c:majorTickMark val="out"/>
        <c:minorTickMark val="none"/>
        <c:tickLblPos val="nextTo"/>
        <c:crossAx val="239437944"/>
        <c:crosses val="autoZero"/>
        <c:auto val="1"/>
        <c:lblAlgn val="ctr"/>
        <c:lblOffset val="100"/>
        <c:noMultiLvlLbl val="0"/>
      </c:catAx>
      <c:valAx>
        <c:axId val="239437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94426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List1!$B$29:$E$29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List1!$B$30:$E$30</c:f>
              <c:numCache>
                <c:formatCode>General</c:formatCode>
                <c:ptCount val="4"/>
                <c:pt idx="0">
                  <c:v>12</c:v>
                </c:pt>
                <c:pt idx="1">
                  <c:v>25</c:v>
                </c:pt>
                <c:pt idx="2">
                  <c:v>41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048600"/>
        <c:axId val="236049776"/>
      </c:barChart>
      <c:catAx>
        <c:axId val="236048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6049776"/>
        <c:crosses val="autoZero"/>
        <c:auto val="1"/>
        <c:lblAlgn val="ctr"/>
        <c:lblOffset val="100"/>
        <c:noMultiLvlLbl val="0"/>
      </c:catAx>
      <c:valAx>
        <c:axId val="236049776"/>
        <c:scaling>
          <c:orientation val="minMax"/>
        </c:scaling>
        <c:delete val="0"/>
        <c:axPos val="l"/>
        <c:majorGridlines>
          <c:spPr>
            <a:ln w="12700" cap="rnd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6048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6.9204975607623162E-2"/>
          <c:y val="0.10636217072989794"/>
          <c:w val="0.85150359795366382"/>
          <c:h val="0.772588469708352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List1!$A$3</c:f>
              <c:strCache>
                <c:ptCount val="1"/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List1!$B$2:$E$2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List1!$B$3:$E$3</c:f>
              <c:numCache>
                <c:formatCode>General</c:formatCode>
                <c:ptCount val="4"/>
                <c:pt idx="0">
                  <c:v>9</c:v>
                </c:pt>
                <c:pt idx="1">
                  <c:v>10</c:v>
                </c:pt>
                <c:pt idx="2">
                  <c:v>23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048992"/>
        <c:axId val="236044288"/>
      </c:barChart>
      <c:catAx>
        <c:axId val="236048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sr-Latn-RS"/>
          </a:p>
        </c:txPr>
        <c:crossAx val="236044288"/>
        <c:crosses val="autoZero"/>
        <c:auto val="1"/>
        <c:lblAlgn val="ctr"/>
        <c:lblOffset val="100"/>
        <c:noMultiLvlLbl val="0"/>
      </c:catAx>
      <c:valAx>
        <c:axId val="236044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604899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12700" cap="rnd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List1!$B$39:$D$39</c:f>
              <c:strCache>
                <c:ptCount val="3"/>
                <c:pt idx="0">
                  <c:v>2005.</c:v>
                </c:pt>
                <c:pt idx="1">
                  <c:v>2009.</c:v>
                </c:pt>
                <c:pt idx="2">
                  <c:v>2013.</c:v>
                </c:pt>
              </c:strCache>
            </c:strRef>
          </c:cat>
          <c:val>
            <c:numRef>
              <c:f>List1!$B$40:$D$40</c:f>
              <c:numCache>
                <c:formatCode>#,##0</c:formatCode>
                <c:ptCount val="3"/>
                <c:pt idx="0">
                  <c:v>1169</c:v>
                </c:pt>
                <c:pt idx="1">
                  <c:v>1039</c:v>
                </c:pt>
                <c:pt idx="2">
                  <c:v>1157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046640"/>
        <c:axId val="236045464"/>
      </c:barChart>
      <c:catAx>
        <c:axId val="236046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6045464"/>
        <c:crosses val="autoZero"/>
        <c:auto val="1"/>
        <c:lblAlgn val="ctr"/>
        <c:lblOffset val="100"/>
        <c:noMultiLvlLbl val="0"/>
      </c:catAx>
      <c:valAx>
        <c:axId val="236045464"/>
        <c:scaling>
          <c:orientation val="minMax"/>
        </c:scaling>
        <c:delete val="0"/>
        <c:axPos val="l"/>
        <c:majorGridlines>
          <c:spPr>
            <a:ln w="12700" cap="rnd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6046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List1!$B$54:$D$54</c:f>
              <c:strCache>
                <c:ptCount val="3"/>
                <c:pt idx="0">
                  <c:v>2005.</c:v>
                </c:pt>
                <c:pt idx="1">
                  <c:v>2009.</c:v>
                </c:pt>
                <c:pt idx="2">
                  <c:v>2013.</c:v>
                </c:pt>
              </c:strCache>
            </c:strRef>
          </c:cat>
          <c:val>
            <c:numRef>
              <c:f>List1!$B$55:$D$55</c:f>
              <c:numCache>
                <c:formatCode>General</c:formatCode>
                <c:ptCount val="3"/>
                <c:pt idx="0">
                  <c:v>97</c:v>
                </c:pt>
                <c:pt idx="1">
                  <c:v>156</c:v>
                </c:pt>
                <c:pt idx="2">
                  <c:v>202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8578120"/>
        <c:axId val="238583216"/>
      </c:barChart>
      <c:catAx>
        <c:axId val="238578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8583216"/>
        <c:crosses val="autoZero"/>
        <c:auto val="1"/>
        <c:lblAlgn val="ctr"/>
        <c:lblOffset val="100"/>
        <c:noMultiLvlLbl val="0"/>
      </c:catAx>
      <c:valAx>
        <c:axId val="238583216"/>
        <c:scaling>
          <c:orientation val="minMax"/>
        </c:scaling>
        <c:delete val="0"/>
        <c:axPos val="l"/>
        <c:majorGridlines>
          <c:spPr>
            <a:ln w="12700" cap="rnd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8578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20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'pc oprema'!$A$1:$D$1</c:f>
              <c:numCache>
                <c:formatCode>General</c:formatCode>
                <c:ptCount val="4"/>
                <c:pt idx="0">
                  <c:v>2003</c:v>
                </c:pt>
                <c:pt idx="1">
                  <c:v>2005</c:v>
                </c:pt>
                <c:pt idx="2">
                  <c:v>2009</c:v>
                </c:pt>
                <c:pt idx="3">
                  <c:v>2013</c:v>
                </c:pt>
              </c:numCache>
            </c:numRef>
          </c:cat>
          <c:val>
            <c:numRef>
              <c:f>'pc oprema'!$A$2:$D$2</c:f>
              <c:numCache>
                <c:formatCode>#,##0</c:formatCode>
                <c:ptCount val="4"/>
                <c:pt idx="0">
                  <c:v>19</c:v>
                </c:pt>
                <c:pt idx="1">
                  <c:v>61</c:v>
                </c:pt>
                <c:pt idx="2">
                  <c:v>90</c:v>
                </c:pt>
                <c:pt idx="3">
                  <c:v>107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8580864"/>
        <c:axId val="238576552"/>
        <c:axId val="0"/>
      </c:bar3DChart>
      <c:catAx>
        <c:axId val="238580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sr-Latn-RS"/>
          </a:p>
        </c:txPr>
        <c:crossAx val="238576552"/>
        <c:crosses val="autoZero"/>
        <c:auto val="1"/>
        <c:lblAlgn val="ctr"/>
        <c:lblOffset val="100"/>
        <c:noMultiLvlLbl val="0"/>
      </c:catAx>
      <c:valAx>
        <c:axId val="23857655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385808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623368815234186E-2"/>
          <c:y val="5.0550785805695969E-2"/>
          <c:w val="0.83913678494671373"/>
          <c:h val="0.82682715758420133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20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internet!$A$1:$D$1</c:f>
              <c:numCache>
                <c:formatCode>General</c:formatCode>
                <c:ptCount val="4"/>
                <c:pt idx="0">
                  <c:v>2003</c:v>
                </c:pt>
                <c:pt idx="1">
                  <c:v>2005</c:v>
                </c:pt>
                <c:pt idx="2">
                  <c:v>2009</c:v>
                </c:pt>
                <c:pt idx="3">
                  <c:v>2013</c:v>
                </c:pt>
              </c:numCache>
            </c:numRef>
          </c:cat>
          <c:val>
            <c:numRef>
              <c:f>internet!$A$2:$D$2</c:f>
              <c:numCache>
                <c:formatCode>#,##0</c:formatCode>
                <c:ptCount val="4"/>
                <c:pt idx="0">
                  <c:v>7</c:v>
                </c:pt>
                <c:pt idx="1">
                  <c:v>16</c:v>
                </c:pt>
                <c:pt idx="2">
                  <c:v>32</c:v>
                </c:pt>
                <c:pt idx="3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8581648"/>
        <c:axId val="238584000"/>
        <c:axId val="0"/>
      </c:bar3DChart>
      <c:catAx>
        <c:axId val="238581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8584000"/>
        <c:crosses val="autoZero"/>
        <c:auto val="1"/>
        <c:lblAlgn val="ctr"/>
        <c:lblOffset val="100"/>
        <c:noMultiLvlLbl val="0"/>
      </c:catAx>
      <c:valAx>
        <c:axId val="23858400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385816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List1!$B$72:$D$72</c:f>
              <c:strCache>
                <c:ptCount val="3"/>
                <c:pt idx="0">
                  <c:v>2005.</c:v>
                </c:pt>
                <c:pt idx="1">
                  <c:v>2009.</c:v>
                </c:pt>
                <c:pt idx="2">
                  <c:v>2013.</c:v>
                </c:pt>
              </c:strCache>
            </c:strRef>
          </c:cat>
          <c:val>
            <c:numRef>
              <c:f>List1!$B$73:$D$73</c:f>
              <c:numCache>
                <c:formatCode>General</c:formatCode>
                <c:ptCount val="3"/>
                <c:pt idx="0">
                  <c:v>25</c:v>
                </c:pt>
                <c:pt idx="1">
                  <c:v>39</c:v>
                </c:pt>
                <c:pt idx="2">
                  <c:v>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8582432"/>
        <c:axId val="238577336"/>
      </c:barChart>
      <c:catAx>
        <c:axId val="238582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8577336"/>
        <c:crosses val="autoZero"/>
        <c:auto val="1"/>
        <c:lblAlgn val="ctr"/>
        <c:lblOffset val="100"/>
        <c:noMultiLvlLbl val="0"/>
      </c:catAx>
      <c:valAx>
        <c:axId val="238577336"/>
        <c:scaling>
          <c:orientation val="minMax"/>
        </c:scaling>
        <c:delete val="0"/>
        <c:axPos val="l"/>
        <c:majorGridlines>
          <c:spPr>
            <a:ln w="12700" cap="rnd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8582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10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1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1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3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4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7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8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9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0.17083</cdr:x>
      <cdr:y>0.66667</cdr:y>
    </cdr:from>
    <cdr:to>
      <cdr:x>0.37083</cdr:x>
      <cdr:y>1</cdr:y>
    </cdr:to>
    <cdr:sp macro="" textlink="">
      <cdr:nvSpPr>
        <cdr:cNvPr id="2" name="TekstniOkvir 1"/>
        <cdr:cNvSpPr txBox="1"/>
      </cdr:nvSpPr>
      <cdr:spPr>
        <a:xfrm xmlns:a="http://schemas.openxmlformats.org/drawingml/2006/main">
          <a:off x="781050" y="20193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hr-HR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0.16396</cdr:x>
      <cdr:y>0.14457</cdr:y>
    </cdr:from>
    <cdr:to>
      <cdr:x>0.2832</cdr:x>
      <cdr:y>0.28915</cdr:y>
    </cdr:to>
    <cdr:sp macro="" textlink="">
      <cdr:nvSpPr>
        <cdr:cNvPr id="2" name="TekstniOkvir 1"/>
        <cdr:cNvSpPr txBox="1"/>
      </cdr:nvSpPr>
      <cdr:spPr>
        <a:xfrm xmlns:a="http://schemas.openxmlformats.org/drawingml/2006/main">
          <a:off x="1301675" y="505610"/>
          <a:ext cx="946672" cy="5056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600" dirty="0" smtClean="0"/>
            <a:t>19.796</a:t>
          </a:r>
          <a:endParaRPr lang="hr-HR" sz="1600" dirty="0"/>
        </a:p>
      </cdr:txBody>
    </cdr:sp>
  </cdr:relSizeAnchor>
  <cdr:relSizeAnchor xmlns:cdr="http://schemas.openxmlformats.org/drawingml/2006/chartDrawing">
    <cdr:from>
      <cdr:x>0.46727</cdr:x>
      <cdr:y>0.28261</cdr:y>
    </cdr:from>
    <cdr:to>
      <cdr:x>0.58638</cdr:x>
      <cdr:y>0.54226</cdr:y>
    </cdr:to>
    <cdr:sp macro="" textlink="">
      <cdr:nvSpPr>
        <cdr:cNvPr id="3" name="TekstniOkvir 2"/>
        <cdr:cNvSpPr txBox="1"/>
      </cdr:nvSpPr>
      <cdr:spPr>
        <a:xfrm xmlns:a="http://schemas.openxmlformats.org/drawingml/2006/main">
          <a:off x="3672408" y="936103"/>
          <a:ext cx="936104" cy="8600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600" dirty="0" smtClean="0"/>
            <a:t>14.993</a:t>
          </a:r>
          <a:endParaRPr lang="hr-HR" sz="1600" dirty="0"/>
        </a:p>
      </cdr:txBody>
    </cdr:sp>
  </cdr:relSizeAnchor>
  <cdr:relSizeAnchor xmlns:cdr="http://schemas.openxmlformats.org/drawingml/2006/chartDrawing">
    <cdr:from>
      <cdr:x>0.76963</cdr:x>
      <cdr:y>0.28261</cdr:y>
    </cdr:from>
    <cdr:to>
      <cdr:x>0.8979</cdr:x>
      <cdr:y>0.41304</cdr:y>
    </cdr:to>
    <cdr:sp macro="" textlink="">
      <cdr:nvSpPr>
        <cdr:cNvPr id="4" name="TekstniOkvir 3"/>
        <cdr:cNvSpPr txBox="1"/>
      </cdr:nvSpPr>
      <cdr:spPr>
        <a:xfrm xmlns:a="http://schemas.openxmlformats.org/drawingml/2006/main">
          <a:off x="6048672" y="936103"/>
          <a:ext cx="100811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600" dirty="0" smtClean="0"/>
            <a:t>14.374</a:t>
          </a:r>
          <a:endParaRPr lang="hr-HR" sz="1600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0.14757</cdr:x>
      <cdr:y>0.32764</cdr:y>
    </cdr:from>
    <cdr:to>
      <cdr:x>0.24466</cdr:x>
      <cdr:y>0.40456</cdr:y>
    </cdr:to>
    <cdr:sp macro="" textlink="">
      <cdr:nvSpPr>
        <cdr:cNvPr id="2" name="TekstniOkvir 1"/>
        <cdr:cNvSpPr txBox="1"/>
      </cdr:nvSpPr>
      <cdr:spPr>
        <a:xfrm xmlns:a="http://schemas.openxmlformats.org/drawingml/2006/main">
          <a:off x="723900" y="1095376"/>
          <a:ext cx="476250" cy="2571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800"/>
            <a:t>39</a:t>
          </a:r>
        </a:p>
      </cdr:txBody>
    </cdr:sp>
  </cdr:relSizeAnchor>
  <cdr:relSizeAnchor xmlns:cdr="http://schemas.openxmlformats.org/drawingml/2006/chartDrawing">
    <cdr:from>
      <cdr:x>0.45794</cdr:x>
      <cdr:y>0.25</cdr:y>
    </cdr:from>
    <cdr:to>
      <cdr:x>0.58318</cdr:x>
      <cdr:y>0.5755</cdr:y>
    </cdr:to>
    <cdr:sp macro="" textlink="">
      <cdr:nvSpPr>
        <cdr:cNvPr id="3" name="TekstniOkvir 2"/>
        <cdr:cNvSpPr txBox="1"/>
      </cdr:nvSpPr>
      <cdr:spPr>
        <a:xfrm xmlns:a="http://schemas.openxmlformats.org/drawingml/2006/main">
          <a:off x="2333624" y="933451"/>
          <a:ext cx="638175" cy="12153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800"/>
            <a:t>45</a:t>
          </a:r>
        </a:p>
      </cdr:txBody>
    </cdr:sp>
  </cdr:relSizeAnchor>
  <cdr:relSizeAnchor xmlns:cdr="http://schemas.openxmlformats.org/drawingml/2006/chartDrawing">
    <cdr:from>
      <cdr:x>0.7514</cdr:x>
      <cdr:y>0</cdr:y>
    </cdr:from>
    <cdr:to>
      <cdr:x>0.87477</cdr:x>
      <cdr:y>0.08929</cdr:y>
    </cdr:to>
    <cdr:sp macro="" textlink="">
      <cdr:nvSpPr>
        <cdr:cNvPr id="4" name="TekstniOkvir 3"/>
        <cdr:cNvSpPr txBox="1"/>
      </cdr:nvSpPr>
      <cdr:spPr>
        <a:xfrm xmlns:a="http://schemas.openxmlformats.org/drawingml/2006/main">
          <a:off x="3829050" y="0"/>
          <a:ext cx="628650" cy="3333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800"/>
            <a:t>66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0.13542</cdr:x>
      <cdr:y>0.10417</cdr:y>
    </cdr:from>
    <cdr:to>
      <cdr:x>0.3125</cdr:x>
      <cdr:y>1</cdr:y>
    </cdr:to>
    <cdr:sp macro="" textlink="">
      <cdr:nvSpPr>
        <cdr:cNvPr id="2" name="TekstniOkvir 1"/>
        <cdr:cNvSpPr txBox="1"/>
      </cdr:nvSpPr>
      <cdr:spPr>
        <a:xfrm xmlns:a="http://schemas.openxmlformats.org/drawingml/2006/main">
          <a:off x="619125" y="285750"/>
          <a:ext cx="809625" cy="24574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hr-HR" sz="1100"/>
        </a:p>
      </cdr:txBody>
    </cdr:sp>
  </cdr:relSizeAnchor>
  <cdr:relSizeAnchor xmlns:cdr="http://schemas.openxmlformats.org/drawingml/2006/chartDrawing">
    <cdr:from>
      <cdr:x>0.39583</cdr:x>
      <cdr:y>0.67014</cdr:y>
    </cdr:from>
    <cdr:to>
      <cdr:x>0.48958</cdr:x>
      <cdr:y>0.83681</cdr:y>
    </cdr:to>
    <cdr:sp macro="" textlink="">
      <cdr:nvSpPr>
        <cdr:cNvPr id="3" name="TekstniOkvir 2"/>
        <cdr:cNvSpPr txBox="1"/>
      </cdr:nvSpPr>
      <cdr:spPr>
        <a:xfrm xmlns:a="http://schemas.openxmlformats.org/drawingml/2006/main">
          <a:off x="1809750" y="1838325"/>
          <a:ext cx="428625" cy="4572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400" b="1" dirty="0"/>
            <a:t>pola</a:t>
          </a:r>
        </a:p>
        <a:p xmlns:a="http://schemas.openxmlformats.org/drawingml/2006/main">
          <a:r>
            <a:rPr lang="hr-HR" sz="1400" b="1" dirty="0"/>
            <a:t>24</a:t>
          </a:r>
        </a:p>
      </cdr:txBody>
    </cdr:sp>
  </cdr:relSizeAnchor>
  <cdr:relSizeAnchor xmlns:cdr="http://schemas.openxmlformats.org/drawingml/2006/chartDrawing">
    <cdr:from>
      <cdr:x>0.6375</cdr:x>
      <cdr:y>0.59028</cdr:y>
    </cdr:from>
    <cdr:to>
      <cdr:x>0.77292</cdr:x>
      <cdr:y>1</cdr:y>
    </cdr:to>
    <cdr:sp macro="" textlink="">
      <cdr:nvSpPr>
        <cdr:cNvPr id="4" name="TekstniOkvir 3"/>
        <cdr:cNvSpPr txBox="1"/>
      </cdr:nvSpPr>
      <cdr:spPr>
        <a:xfrm xmlns:a="http://schemas.openxmlformats.org/drawingml/2006/main">
          <a:off x="2914649" y="1619250"/>
          <a:ext cx="619125" cy="1123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400" b="1" dirty="0"/>
            <a:t>nekoliko </a:t>
          </a:r>
        </a:p>
        <a:p xmlns:a="http://schemas.openxmlformats.org/drawingml/2006/main">
          <a:r>
            <a:rPr lang="hr-HR" sz="1400" b="1" dirty="0"/>
            <a:t>sati</a:t>
          </a:r>
        </a:p>
        <a:p xmlns:a="http://schemas.openxmlformats.org/drawingml/2006/main">
          <a:r>
            <a:rPr lang="hr-HR" sz="1400" b="1" dirty="0"/>
            <a:t>4</a:t>
          </a:r>
        </a:p>
      </cdr:txBody>
    </cdr:sp>
  </cdr:relSizeAnchor>
  <cdr:relSizeAnchor xmlns:cdr="http://schemas.openxmlformats.org/drawingml/2006/chartDrawing">
    <cdr:from>
      <cdr:x>0.18542</cdr:x>
      <cdr:y>0.42708</cdr:y>
    </cdr:from>
    <cdr:to>
      <cdr:x>0.25</cdr:x>
      <cdr:y>0.625</cdr:y>
    </cdr:to>
    <cdr:sp macro="" textlink="">
      <cdr:nvSpPr>
        <cdr:cNvPr id="5" name="TekstniOkvir 4"/>
        <cdr:cNvSpPr txBox="1"/>
      </cdr:nvSpPr>
      <cdr:spPr>
        <a:xfrm xmlns:a="http://schemas.openxmlformats.org/drawingml/2006/main">
          <a:off x="847725" y="1171575"/>
          <a:ext cx="295276" cy="54292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400" b="1" dirty="0"/>
            <a:t>puno</a:t>
          </a:r>
          <a:r>
            <a:rPr lang="hr-HR" sz="1400" b="1" baseline="0" dirty="0"/>
            <a:t> </a:t>
          </a:r>
        </a:p>
        <a:p xmlns:a="http://schemas.openxmlformats.org/drawingml/2006/main">
          <a:r>
            <a:rPr lang="hr-HR" sz="1400" b="1" dirty="0"/>
            <a:t>67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0.47215</cdr:x>
      <cdr:y>0.49716</cdr:y>
    </cdr:from>
    <cdr:to>
      <cdr:x>0.56101</cdr:x>
      <cdr:y>0.83523</cdr:y>
    </cdr:to>
    <cdr:sp macro="" textlink="">
      <cdr:nvSpPr>
        <cdr:cNvPr id="2" name="TekstniOkvir 1"/>
        <cdr:cNvSpPr txBox="1"/>
      </cdr:nvSpPr>
      <cdr:spPr>
        <a:xfrm xmlns:a="http://schemas.openxmlformats.org/drawingml/2006/main">
          <a:off x="3390899" y="1666875"/>
          <a:ext cx="638175" cy="11334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600"/>
            <a:t>156</a:t>
          </a:r>
        </a:p>
      </cdr:txBody>
    </cdr:sp>
  </cdr:relSizeAnchor>
  <cdr:relSizeAnchor xmlns:cdr="http://schemas.openxmlformats.org/drawingml/2006/chartDrawing">
    <cdr:from>
      <cdr:x>0.7931</cdr:x>
      <cdr:y>0.39773</cdr:y>
    </cdr:from>
    <cdr:to>
      <cdr:x>0.92042</cdr:x>
      <cdr:y>0.67045</cdr:y>
    </cdr:to>
    <cdr:sp macro="" textlink="">
      <cdr:nvSpPr>
        <cdr:cNvPr id="3" name="TekstniOkvir 2"/>
        <cdr:cNvSpPr txBox="1"/>
      </cdr:nvSpPr>
      <cdr:spPr>
        <a:xfrm xmlns:a="http://schemas.openxmlformats.org/drawingml/2006/main">
          <a:off x="5695949" y="1333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600"/>
            <a:t>202</a:t>
          </a:r>
        </a:p>
      </cdr:txBody>
    </cdr:sp>
  </cdr:relSizeAnchor>
  <cdr:relSizeAnchor xmlns:cdr="http://schemas.openxmlformats.org/drawingml/2006/chartDrawing">
    <cdr:from>
      <cdr:x>0.15875</cdr:x>
      <cdr:y>0.64272</cdr:y>
    </cdr:from>
    <cdr:to>
      <cdr:x>0.24625</cdr:x>
      <cdr:y>0.88137</cdr:y>
    </cdr:to>
    <cdr:sp macro="" textlink="">
      <cdr:nvSpPr>
        <cdr:cNvPr id="4" name="TekstniOkvir 3"/>
        <cdr:cNvSpPr txBox="1"/>
      </cdr:nvSpPr>
      <cdr:spPr>
        <a:xfrm xmlns:a="http://schemas.openxmlformats.org/drawingml/2006/main">
          <a:off x="1306488" y="2908920"/>
          <a:ext cx="720080" cy="10801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hr-HR" sz="1100" dirty="0"/>
        </a:p>
      </cdr:txBody>
    </cdr:sp>
  </cdr:relSizeAnchor>
  <cdr:relSizeAnchor xmlns:cdr="http://schemas.openxmlformats.org/drawingml/2006/chartDrawing">
    <cdr:from>
      <cdr:x>0.17625</cdr:x>
      <cdr:y>0.70636</cdr:y>
    </cdr:from>
    <cdr:to>
      <cdr:x>0.28737</cdr:x>
      <cdr:y>0.90839</cdr:y>
    </cdr:to>
    <cdr:sp macro="" textlink="">
      <cdr:nvSpPr>
        <cdr:cNvPr id="5" name="TekstniOkvir 4"/>
        <cdr:cNvSpPr txBox="1"/>
      </cdr:nvSpPr>
      <cdr:spPr>
        <a:xfrm xmlns:a="http://schemas.openxmlformats.org/drawingml/2006/main">
          <a:off x="1450504" y="319695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600" dirty="0" smtClean="0"/>
            <a:t>97</a:t>
          </a:r>
          <a:endParaRPr lang="hr-HR" sz="16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0.16667</cdr:x>
      <cdr:y>0.64236</cdr:y>
    </cdr:from>
    <cdr:to>
      <cdr:x>0.27917</cdr:x>
      <cdr:y>0.87847</cdr:y>
    </cdr:to>
    <cdr:sp macro="" textlink="">
      <cdr:nvSpPr>
        <cdr:cNvPr id="2" name="TekstniOkvir 1"/>
        <cdr:cNvSpPr txBox="1"/>
      </cdr:nvSpPr>
      <cdr:spPr>
        <a:xfrm xmlns:a="http://schemas.openxmlformats.org/drawingml/2006/main">
          <a:off x="762000" y="1762125"/>
          <a:ext cx="514350" cy="647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600"/>
            <a:t>25</a:t>
          </a:r>
        </a:p>
      </cdr:txBody>
    </cdr:sp>
  </cdr:relSizeAnchor>
  <cdr:relSizeAnchor xmlns:cdr="http://schemas.openxmlformats.org/drawingml/2006/chartDrawing">
    <cdr:from>
      <cdr:x>0.42917</cdr:x>
      <cdr:y>0.50347</cdr:y>
    </cdr:from>
    <cdr:to>
      <cdr:x>0.69375</cdr:x>
      <cdr:y>0.98958</cdr:y>
    </cdr:to>
    <cdr:sp macro="" textlink="">
      <cdr:nvSpPr>
        <cdr:cNvPr id="3" name="TekstniOkvir 2"/>
        <cdr:cNvSpPr txBox="1"/>
      </cdr:nvSpPr>
      <cdr:spPr>
        <a:xfrm xmlns:a="http://schemas.openxmlformats.org/drawingml/2006/main">
          <a:off x="1962150" y="1381125"/>
          <a:ext cx="1209675" cy="1333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hr-HR" sz="1100"/>
        </a:p>
      </cdr:txBody>
    </cdr:sp>
  </cdr:relSizeAnchor>
  <cdr:relSizeAnchor xmlns:cdr="http://schemas.openxmlformats.org/drawingml/2006/chartDrawing">
    <cdr:from>
      <cdr:x>0.46042</cdr:x>
      <cdr:y>0.52778</cdr:y>
    </cdr:from>
    <cdr:to>
      <cdr:x>0.69375</cdr:x>
      <cdr:y>0.96528</cdr:y>
    </cdr:to>
    <cdr:sp macro="" textlink="">
      <cdr:nvSpPr>
        <cdr:cNvPr id="4" name="TekstniOkvir 3"/>
        <cdr:cNvSpPr txBox="1"/>
      </cdr:nvSpPr>
      <cdr:spPr>
        <a:xfrm xmlns:a="http://schemas.openxmlformats.org/drawingml/2006/main">
          <a:off x="2105025" y="1447800"/>
          <a:ext cx="1066800" cy="1200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600"/>
            <a:t>39</a:t>
          </a:r>
        </a:p>
      </cdr:txBody>
    </cdr:sp>
  </cdr:relSizeAnchor>
  <cdr:relSizeAnchor xmlns:cdr="http://schemas.openxmlformats.org/drawingml/2006/chartDrawing">
    <cdr:from>
      <cdr:x>0.7625</cdr:x>
      <cdr:y>0.35417</cdr:y>
    </cdr:from>
    <cdr:to>
      <cdr:x>0.9875</cdr:x>
      <cdr:y>0.85417</cdr:y>
    </cdr:to>
    <cdr:sp macro="" textlink="">
      <cdr:nvSpPr>
        <cdr:cNvPr id="5" name="TekstniOkvir 4"/>
        <cdr:cNvSpPr txBox="1"/>
      </cdr:nvSpPr>
      <cdr:spPr>
        <a:xfrm xmlns:a="http://schemas.openxmlformats.org/drawingml/2006/main">
          <a:off x="3486151" y="971550"/>
          <a:ext cx="1028700" cy="1371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600"/>
            <a:t>68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0.09751</cdr:x>
      <cdr:y>0.64272</cdr:y>
    </cdr:from>
    <cdr:to>
      <cdr:x>0.14125</cdr:x>
      <cdr:y>0.91319</cdr:y>
    </cdr:to>
    <cdr:sp macro="" textlink="">
      <cdr:nvSpPr>
        <cdr:cNvPr id="2" name="TekstniOkvir 1"/>
        <cdr:cNvSpPr txBox="1"/>
      </cdr:nvSpPr>
      <cdr:spPr>
        <a:xfrm xmlns:a="http://schemas.openxmlformats.org/drawingml/2006/main" rot="16200000">
          <a:off x="370386" y="3340968"/>
          <a:ext cx="1224133" cy="360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2000" dirty="0">
              <a:solidFill>
                <a:schemeClr val="tx1"/>
              </a:solidFill>
            </a:rPr>
            <a:t>METEL  48</a:t>
          </a:r>
        </a:p>
      </cdr:txBody>
    </cdr:sp>
  </cdr:relSizeAnchor>
  <cdr:relSizeAnchor xmlns:cdr="http://schemas.openxmlformats.org/drawingml/2006/chartDrawing">
    <cdr:from>
      <cdr:x>0.29</cdr:x>
      <cdr:y>0.59499</cdr:y>
    </cdr:from>
    <cdr:to>
      <cdr:x>0.33375</cdr:x>
      <cdr:y>0.89728</cdr:y>
    </cdr:to>
    <cdr:sp macro="" textlink="">
      <cdr:nvSpPr>
        <cdr:cNvPr id="3" name="TekstniOkvir 2"/>
        <cdr:cNvSpPr txBox="1"/>
      </cdr:nvSpPr>
      <cdr:spPr>
        <a:xfrm xmlns:a="http://schemas.openxmlformats.org/drawingml/2006/main" rot="16200000">
          <a:off x="1882555" y="3196950"/>
          <a:ext cx="1368152" cy="3600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800" dirty="0">
              <a:solidFill>
                <a:schemeClr val="tx1"/>
              </a:solidFill>
            </a:rPr>
            <a:t>KIT-LIB 13</a:t>
          </a:r>
        </a:p>
      </cdr:txBody>
    </cdr:sp>
  </cdr:relSizeAnchor>
  <cdr:relSizeAnchor xmlns:cdr="http://schemas.openxmlformats.org/drawingml/2006/chartDrawing">
    <cdr:from>
      <cdr:x>0.48117</cdr:x>
      <cdr:y>0.53957</cdr:y>
    </cdr:from>
    <cdr:to>
      <cdr:x>0.52301</cdr:x>
      <cdr:y>0.88489</cdr:y>
    </cdr:to>
    <cdr:sp macro="" textlink="">
      <cdr:nvSpPr>
        <cdr:cNvPr id="4" name="TekstniOkvir 3"/>
        <cdr:cNvSpPr txBox="1"/>
      </cdr:nvSpPr>
      <cdr:spPr>
        <a:xfrm xmlns:a="http://schemas.openxmlformats.org/drawingml/2006/main" rot="16200000">
          <a:off x="1828803" y="1790703"/>
          <a:ext cx="914400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800" dirty="0">
              <a:solidFill>
                <a:schemeClr val="tx1"/>
              </a:solidFill>
            </a:rPr>
            <a:t>VL. PROGRAM 7.</a:t>
          </a:r>
        </a:p>
      </cdr:txBody>
    </cdr:sp>
  </cdr:relSizeAnchor>
  <cdr:relSizeAnchor xmlns:cdr="http://schemas.openxmlformats.org/drawingml/2006/chartDrawing">
    <cdr:from>
      <cdr:x>0.66625</cdr:x>
      <cdr:y>0.48362</cdr:y>
    </cdr:from>
    <cdr:to>
      <cdr:x>0.70711</cdr:x>
      <cdr:y>0.8705</cdr:y>
    </cdr:to>
    <cdr:sp macro="" textlink="">
      <cdr:nvSpPr>
        <cdr:cNvPr id="5" name="TekstniOkvir 4"/>
        <cdr:cNvSpPr txBox="1"/>
      </cdr:nvSpPr>
      <cdr:spPr>
        <a:xfrm xmlns:a="http://schemas.openxmlformats.org/drawingml/2006/main" rot="16200000">
          <a:off x="4775586" y="2896205"/>
          <a:ext cx="1751011" cy="3362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800" dirty="0">
              <a:solidFill>
                <a:schemeClr val="tx1"/>
              </a:solidFill>
            </a:rPr>
            <a:t>BEZ PROG. 20</a:t>
          </a:r>
        </a:p>
      </cdr:txBody>
    </cdr:sp>
  </cdr:relSizeAnchor>
  <cdr:relSizeAnchor xmlns:cdr="http://schemas.openxmlformats.org/drawingml/2006/chartDrawing">
    <cdr:from>
      <cdr:x>0.13389</cdr:x>
      <cdr:y>0.88129</cdr:y>
    </cdr:from>
    <cdr:to>
      <cdr:x>0.19456</cdr:x>
      <cdr:y>1</cdr:y>
    </cdr:to>
    <cdr:sp macro="" textlink="">
      <cdr:nvSpPr>
        <cdr:cNvPr id="6" name="TekstniOkvir 5"/>
        <cdr:cNvSpPr txBox="1"/>
      </cdr:nvSpPr>
      <cdr:spPr>
        <a:xfrm xmlns:a="http://schemas.openxmlformats.org/drawingml/2006/main">
          <a:off x="609600" y="2333624"/>
          <a:ext cx="2762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hr-HR" sz="110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0.16694</cdr:x>
      <cdr:y>0.05923</cdr:y>
    </cdr:from>
    <cdr:to>
      <cdr:x>0.35726</cdr:x>
      <cdr:y>0.34396</cdr:y>
    </cdr:to>
    <cdr:sp macro="" textlink="">
      <cdr:nvSpPr>
        <cdr:cNvPr id="2" name="TekstniOkvir 1"/>
        <cdr:cNvSpPr txBox="1"/>
      </cdr:nvSpPr>
      <cdr:spPr>
        <a:xfrm xmlns:a="http://schemas.openxmlformats.org/drawingml/2006/main">
          <a:off x="952500" y="247651"/>
          <a:ext cx="1085850" cy="1190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hr-HR" sz="1100"/>
        </a:p>
      </cdr:txBody>
    </cdr:sp>
  </cdr:relSizeAnchor>
  <cdr:relSizeAnchor xmlns:cdr="http://schemas.openxmlformats.org/drawingml/2006/chartDrawing">
    <cdr:from>
      <cdr:x>0.19533</cdr:x>
      <cdr:y>0.07517</cdr:y>
    </cdr:from>
    <cdr:to>
      <cdr:x>0.30718</cdr:x>
      <cdr:y>0.33257</cdr:y>
    </cdr:to>
    <cdr:sp macro="" textlink="">
      <cdr:nvSpPr>
        <cdr:cNvPr id="3" name="TekstniOkvir 2"/>
        <cdr:cNvSpPr txBox="1"/>
      </cdr:nvSpPr>
      <cdr:spPr>
        <a:xfrm xmlns:a="http://schemas.openxmlformats.org/drawingml/2006/main">
          <a:off x="1114425" y="314326"/>
          <a:ext cx="638175" cy="1076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400"/>
            <a:t>481.790</a:t>
          </a:r>
        </a:p>
      </cdr:txBody>
    </cdr:sp>
  </cdr:relSizeAnchor>
  <cdr:relSizeAnchor xmlns:cdr="http://schemas.openxmlformats.org/drawingml/2006/chartDrawing">
    <cdr:from>
      <cdr:x>0.48414</cdr:x>
      <cdr:y>0.57175</cdr:y>
    </cdr:from>
    <cdr:to>
      <cdr:x>0.601</cdr:x>
      <cdr:y>0.8246</cdr:y>
    </cdr:to>
    <cdr:sp macro="" textlink="">
      <cdr:nvSpPr>
        <cdr:cNvPr id="4" name="TekstniOkvir 3"/>
        <cdr:cNvSpPr txBox="1"/>
      </cdr:nvSpPr>
      <cdr:spPr>
        <a:xfrm xmlns:a="http://schemas.openxmlformats.org/drawingml/2006/main">
          <a:off x="2762251" y="2390776"/>
          <a:ext cx="666750" cy="1057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400" dirty="0"/>
            <a:t>441.823</a:t>
          </a:r>
        </a:p>
      </cdr:txBody>
    </cdr:sp>
  </cdr:relSizeAnchor>
  <cdr:relSizeAnchor xmlns:cdr="http://schemas.openxmlformats.org/drawingml/2006/chartDrawing">
    <cdr:from>
      <cdr:x>0.77129</cdr:x>
      <cdr:y>0.41686</cdr:y>
    </cdr:from>
    <cdr:to>
      <cdr:x>0.88648</cdr:x>
      <cdr:y>0.65604</cdr:y>
    </cdr:to>
    <cdr:sp macro="" textlink="">
      <cdr:nvSpPr>
        <cdr:cNvPr id="5" name="TekstniOkvir 4"/>
        <cdr:cNvSpPr txBox="1"/>
      </cdr:nvSpPr>
      <cdr:spPr>
        <a:xfrm xmlns:a="http://schemas.openxmlformats.org/drawingml/2006/main">
          <a:off x="4400550" y="1743076"/>
          <a:ext cx="657225" cy="1000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400" dirty="0"/>
            <a:t>454.003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0.23632</cdr:x>
      <cdr:y>0.37252</cdr:y>
    </cdr:from>
    <cdr:to>
      <cdr:x>0.43672</cdr:x>
      <cdr:y>0.49594</cdr:y>
    </cdr:to>
    <cdr:sp macro="" textlink="">
      <cdr:nvSpPr>
        <cdr:cNvPr id="2" name="TekstniOkvir 1"/>
        <cdr:cNvSpPr txBox="1"/>
      </cdr:nvSpPr>
      <cdr:spPr>
        <a:xfrm xmlns:a="http://schemas.openxmlformats.org/drawingml/2006/main">
          <a:off x="1737999" y="1696880"/>
          <a:ext cx="1473862" cy="56222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3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200" b="1" dirty="0" smtClean="0"/>
            <a:t>IDEALNO STANJE</a:t>
          </a:r>
        </a:p>
        <a:p xmlns:a="http://schemas.openxmlformats.org/drawingml/2006/main">
          <a:r>
            <a:rPr lang="hr-HR" sz="1200" b="1" dirty="0" smtClean="0"/>
            <a:t>258.864	</a:t>
          </a:r>
          <a:endParaRPr lang="hr-HR" sz="1200" b="1" dirty="0"/>
        </a:p>
      </cdr:txBody>
    </cdr:sp>
  </cdr:relSizeAnchor>
  <cdr:relSizeAnchor xmlns:cdr="http://schemas.openxmlformats.org/drawingml/2006/chartDrawing">
    <cdr:from>
      <cdr:x>0.54249</cdr:x>
      <cdr:y>0.35002</cdr:y>
    </cdr:from>
    <cdr:to>
      <cdr:x>0.6536</cdr:x>
      <cdr:y>0.55205</cdr:y>
    </cdr:to>
    <cdr:sp macro="" textlink="">
      <cdr:nvSpPr>
        <cdr:cNvPr id="3" name="TekstniOkvir 2"/>
        <cdr:cNvSpPr txBox="1"/>
      </cdr:nvSpPr>
      <cdr:spPr>
        <a:xfrm xmlns:a="http://schemas.openxmlformats.org/drawingml/2006/main">
          <a:off x="4464496" y="158417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hr-HR" sz="1100" dirty="0"/>
        </a:p>
      </cdr:txBody>
    </cdr:sp>
  </cdr:relSizeAnchor>
  <cdr:relSizeAnchor xmlns:cdr="http://schemas.openxmlformats.org/drawingml/2006/chartDrawing">
    <cdr:from>
      <cdr:x>0.53233</cdr:x>
      <cdr:y>0.34965</cdr:y>
    </cdr:from>
    <cdr:to>
      <cdr:x>0.75267</cdr:x>
      <cdr:y>0.51956</cdr:y>
    </cdr:to>
    <cdr:sp macro="" textlink="">
      <cdr:nvSpPr>
        <cdr:cNvPr id="4" name="TekstniOkvir 3"/>
        <cdr:cNvSpPr txBox="1"/>
      </cdr:nvSpPr>
      <cdr:spPr>
        <a:xfrm xmlns:a="http://schemas.openxmlformats.org/drawingml/2006/main" flipH="1">
          <a:off x="3915003" y="1592699"/>
          <a:ext cx="1620509" cy="773981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3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200" b="1" dirty="0" smtClean="0"/>
            <a:t>POSTOJEĆE STANJE</a:t>
          </a:r>
        </a:p>
        <a:p xmlns:a="http://schemas.openxmlformats.org/drawingml/2006/main">
          <a:r>
            <a:rPr lang="hr-HR" sz="1200" b="1" dirty="0" smtClean="0"/>
            <a:t>222.797 sv.</a:t>
          </a:r>
        </a:p>
        <a:p xmlns:a="http://schemas.openxmlformats.org/drawingml/2006/main">
          <a:r>
            <a:rPr lang="hr-HR" sz="1200" b="1" dirty="0" smtClean="0"/>
            <a:t>86% standarda</a:t>
          </a:r>
          <a:endParaRPr lang="hr-HR" sz="1200" b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0.17004</cdr:x>
      <cdr:y>0.37895</cdr:y>
    </cdr:from>
    <cdr:to>
      <cdr:x>0.30972</cdr:x>
      <cdr:y>0.51228</cdr:y>
    </cdr:to>
    <cdr:sp macro="" textlink="">
      <cdr:nvSpPr>
        <cdr:cNvPr id="2" name="TekstniOkvir 1"/>
        <cdr:cNvSpPr txBox="1"/>
      </cdr:nvSpPr>
      <cdr:spPr>
        <a:xfrm xmlns:a="http://schemas.openxmlformats.org/drawingml/2006/main">
          <a:off x="800100" y="1028700"/>
          <a:ext cx="657225" cy="361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hr-HR" sz="1100"/>
        </a:p>
      </cdr:txBody>
    </cdr:sp>
  </cdr:relSizeAnchor>
  <cdr:relSizeAnchor xmlns:cdr="http://schemas.openxmlformats.org/drawingml/2006/chartDrawing">
    <cdr:from>
      <cdr:x>0.16802</cdr:x>
      <cdr:y>0.41053</cdr:y>
    </cdr:from>
    <cdr:to>
      <cdr:x>0.38664</cdr:x>
      <cdr:y>0.81053</cdr:y>
    </cdr:to>
    <cdr:sp macro="" textlink="">
      <cdr:nvSpPr>
        <cdr:cNvPr id="3" name="TekstniOkvir 2"/>
        <cdr:cNvSpPr txBox="1"/>
      </cdr:nvSpPr>
      <cdr:spPr>
        <a:xfrm xmlns:a="http://schemas.openxmlformats.org/drawingml/2006/main">
          <a:off x="790575" y="1114425"/>
          <a:ext cx="1028700" cy="1085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hr-HR" sz="1100"/>
        </a:p>
      </cdr:txBody>
    </cdr:sp>
  </cdr:relSizeAnchor>
  <cdr:relSizeAnchor xmlns:cdr="http://schemas.openxmlformats.org/drawingml/2006/chartDrawing">
    <cdr:from>
      <cdr:x>0.2179</cdr:x>
      <cdr:y>0.4194</cdr:y>
    </cdr:from>
    <cdr:to>
      <cdr:x>0.31777</cdr:x>
      <cdr:y>0.50526</cdr:y>
    </cdr:to>
    <cdr:sp macro="" textlink="">
      <cdr:nvSpPr>
        <cdr:cNvPr id="4" name="TekstniOkvir 3"/>
        <cdr:cNvSpPr txBox="1"/>
      </cdr:nvSpPr>
      <cdr:spPr>
        <a:xfrm xmlns:a="http://schemas.openxmlformats.org/drawingml/2006/main">
          <a:off x="1728192" y="1584176"/>
          <a:ext cx="792088" cy="3243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100" b="1" dirty="0"/>
            <a:t>4.132</a:t>
          </a:r>
        </a:p>
      </cdr:txBody>
    </cdr:sp>
  </cdr:relSizeAnchor>
  <cdr:relSizeAnchor xmlns:cdr="http://schemas.openxmlformats.org/drawingml/2006/chartDrawing">
    <cdr:from>
      <cdr:x>0.51751</cdr:x>
      <cdr:y>0.13344</cdr:y>
    </cdr:from>
    <cdr:to>
      <cdr:x>0.60121</cdr:x>
      <cdr:y>0.21053</cdr:y>
    </cdr:to>
    <cdr:sp macro="" textlink="">
      <cdr:nvSpPr>
        <cdr:cNvPr id="5" name="TekstniOkvir 4"/>
        <cdr:cNvSpPr txBox="1"/>
      </cdr:nvSpPr>
      <cdr:spPr>
        <a:xfrm xmlns:a="http://schemas.openxmlformats.org/drawingml/2006/main">
          <a:off x="4104456" y="504056"/>
          <a:ext cx="663874" cy="291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100" b="1" dirty="0"/>
            <a:t>7.340</a:t>
          </a:r>
        </a:p>
      </cdr:txBody>
    </cdr:sp>
  </cdr:relSizeAnchor>
  <cdr:relSizeAnchor xmlns:cdr="http://schemas.openxmlformats.org/drawingml/2006/chartDrawing">
    <cdr:from>
      <cdr:x>0.78988</cdr:x>
      <cdr:y>0.03813</cdr:y>
    </cdr:from>
    <cdr:to>
      <cdr:x>0.94737</cdr:x>
      <cdr:y>0.09474</cdr:y>
    </cdr:to>
    <cdr:sp macro="" textlink="">
      <cdr:nvSpPr>
        <cdr:cNvPr id="6" name="TekstniOkvir 5"/>
        <cdr:cNvSpPr txBox="1"/>
      </cdr:nvSpPr>
      <cdr:spPr>
        <a:xfrm xmlns:a="http://schemas.openxmlformats.org/drawingml/2006/main">
          <a:off x="6264696" y="144016"/>
          <a:ext cx="1249108" cy="2138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100" b="1" dirty="0"/>
            <a:t>8.342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0.16842</cdr:x>
      <cdr:y>0.56897</cdr:y>
    </cdr:from>
    <cdr:to>
      <cdr:x>0.28421</cdr:x>
      <cdr:y>0.65517</cdr:y>
    </cdr:to>
    <cdr:sp macro="" textlink="">
      <cdr:nvSpPr>
        <cdr:cNvPr id="2" name="TekstniOkvir 1"/>
        <cdr:cNvSpPr txBox="1"/>
      </cdr:nvSpPr>
      <cdr:spPr>
        <a:xfrm xmlns:a="http://schemas.openxmlformats.org/drawingml/2006/main">
          <a:off x="1152128" y="2376264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600" dirty="0" smtClean="0"/>
            <a:t>8.342</a:t>
          </a:r>
          <a:endParaRPr lang="hr-HR" sz="1600" dirty="0"/>
        </a:p>
      </cdr:txBody>
    </cdr:sp>
  </cdr:relSizeAnchor>
  <cdr:relSizeAnchor xmlns:cdr="http://schemas.openxmlformats.org/drawingml/2006/chartDrawing">
    <cdr:from>
      <cdr:x>0.46316</cdr:x>
      <cdr:y>0.10345</cdr:y>
    </cdr:from>
    <cdr:to>
      <cdr:x>0.58947</cdr:x>
      <cdr:y>0.24138</cdr:y>
    </cdr:to>
    <cdr:sp macro="" textlink="">
      <cdr:nvSpPr>
        <cdr:cNvPr id="3" name="TekstniOkvir 2"/>
        <cdr:cNvSpPr txBox="1"/>
      </cdr:nvSpPr>
      <cdr:spPr>
        <a:xfrm xmlns:a="http://schemas.openxmlformats.org/drawingml/2006/main">
          <a:off x="3168352" y="432048"/>
          <a:ext cx="86409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600" dirty="0" smtClean="0"/>
            <a:t>20.855</a:t>
          </a:r>
          <a:endParaRPr lang="hr-HR" sz="1600" dirty="0"/>
        </a:p>
      </cdr:txBody>
    </cdr:sp>
  </cdr:relSizeAnchor>
  <cdr:relSizeAnchor xmlns:cdr="http://schemas.openxmlformats.org/drawingml/2006/chartDrawing">
    <cdr:from>
      <cdr:x>0.76842</cdr:x>
      <cdr:y>0.39655</cdr:y>
    </cdr:from>
    <cdr:to>
      <cdr:x>0.89474</cdr:x>
      <cdr:y>0.48276</cdr:y>
    </cdr:to>
    <cdr:sp macro="" textlink="">
      <cdr:nvSpPr>
        <cdr:cNvPr id="4" name="TekstniOkvir 3"/>
        <cdr:cNvSpPr txBox="1"/>
      </cdr:nvSpPr>
      <cdr:spPr>
        <a:xfrm xmlns:a="http://schemas.openxmlformats.org/drawingml/2006/main">
          <a:off x="5256584" y="1656184"/>
          <a:ext cx="86409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600" dirty="0" smtClean="0"/>
            <a:t>12.513</a:t>
          </a:r>
          <a:endParaRPr lang="hr-HR" sz="16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0.26556</cdr:x>
      <cdr:y>0.33077</cdr:y>
    </cdr:from>
    <cdr:to>
      <cdr:x>0.425</cdr:x>
      <cdr:y>0.43934</cdr:y>
    </cdr:to>
    <cdr:sp macro="" textlink="">
      <cdr:nvSpPr>
        <cdr:cNvPr id="2" name="TekstniOkvir 1"/>
        <cdr:cNvSpPr txBox="1"/>
      </cdr:nvSpPr>
      <cdr:spPr>
        <a:xfrm xmlns:a="http://schemas.openxmlformats.org/drawingml/2006/main" rot="10800000" flipV="1">
          <a:off x="1219200" y="960933"/>
          <a:ext cx="731996" cy="31541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400"/>
            <a:t>758.515</a:t>
          </a:r>
        </a:p>
      </cdr:txBody>
    </cdr:sp>
  </cdr:relSizeAnchor>
  <cdr:relSizeAnchor xmlns:cdr="http://schemas.openxmlformats.org/drawingml/2006/chartDrawing">
    <cdr:from>
      <cdr:x>0.68257</cdr:x>
      <cdr:y>0.42295</cdr:y>
    </cdr:from>
    <cdr:to>
      <cdr:x>0.84647</cdr:x>
      <cdr:y>0.56066</cdr:y>
    </cdr:to>
    <cdr:sp macro="" textlink="">
      <cdr:nvSpPr>
        <cdr:cNvPr id="3" name="TekstniOkvir 2"/>
        <cdr:cNvSpPr txBox="1"/>
      </cdr:nvSpPr>
      <cdr:spPr>
        <a:xfrm xmlns:a="http://schemas.openxmlformats.org/drawingml/2006/main">
          <a:off x="3133725" y="1228725"/>
          <a:ext cx="752476" cy="40005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600"/>
            <a:t>620.136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F565D-1904-4760-B563-6CB542681A12}" type="datetimeFigureOut">
              <a:rPr lang="hr-HR" smtClean="0"/>
              <a:t>26.11.2014.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A187E-B7D9-48E8-AC1D-CD87FB7AD04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6817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A87FB1-23D2-4F18-9EC1-222830862970}" type="slidenum">
              <a:rPr lang="hr-HR" smtClean="0"/>
              <a:pPr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9335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65F5-6BB8-4CB4-9D14-A31E3C280367}" type="datetimeFigureOut">
              <a:rPr lang="hr-HR" smtClean="0"/>
              <a:t>26.11.2014.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0DBB-BB01-4EE4-88A9-66D92FD00E4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2330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65F5-6BB8-4CB4-9D14-A31E3C280367}" type="datetimeFigureOut">
              <a:rPr lang="hr-HR" smtClean="0"/>
              <a:t>26.11.2014.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0DBB-BB01-4EE4-88A9-66D92FD00E4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71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65F5-6BB8-4CB4-9D14-A31E3C280367}" type="datetimeFigureOut">
              <a:rPr lang="hr-HR" smtClean="0"/>
              <a:t>26.11.2014.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0DBB-BB01-4EE4-88A9-66D92FD00E4F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8689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65F5-6BB8-4CB4-9D14-A31E3C280367}" type="datetimeFigureOut">
              <a:rPr lang="hr-HR" smtClean="0"/>
              <a:t>26.11.2014.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0DBB-BB01-4EE4-88A9-66D92FD00E4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1017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65F5-6BB8-4CB4-9D14-A31E3C280367}" type="datetimeFigureOut">
              <a:rPr lang="hr-HR" smtClean="0"/>
              <a:t>26.11.2014.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0DBB-BB01-4EE4-88A9-66D92FD00E4F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619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65F5-6BB8-4CB4-9D14-A31E3C280367}" type="datetimeFigureOut">
              <a:rPr lang="hr-HR" smtClean="0"/>
              <a:t>26.11.2014.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0DBB-BB01-4EE4-88A9-66D92FD00E4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3516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65F5-6BB8-4CB4-9D14-A31E3C280367}" type="datetimeFigureOut">
              <a:rPr lang="hr-HR" smtClean="0"/>
              <a:t>26.11.2014.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0DBB-BB01-4EE4-88A9-66D92FD00E4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2900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65F5-6BB8-4CB4-9D14-A31E3C280367}" type="datetimeFigureOut">
              <a:rPr lang="hr-HR" smtClean="0"/>
              <a:t>26.11.2014.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0DBB-BB01-4EE4-88A9-66D92FD00E4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268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65F5-6BB8-4CB4-9D14-A31E3C280367}" type="datetimeFigureOut">
              <a:rPr lang="hr-HR" smtClean="0"/>
              <a:t>26.11.2014.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0DBB-BB01-4EE4-88A9-66D92FD00E4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707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65F5-6BB8-4CB4-9D14-A31E3C280367}" type="datetimeFigureOut">
              <a:rPr lang="hr-HR" smtClean="0"/>
              <a:t>26.11.2014.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0DBB-BB01-4EE4-88A9-66D92FD00E4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081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65F5-6BB8-4CB4-9D14-A31E3C280367}" type="datetimeFigureOut">
              <a:rPr lang="hr-HR" smtClean="0"/>
              <a:t>26.11.2014.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0DBB-BB01-4EE4-88A9-66D92FD00E4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636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65F5-6BB8-4CB4-9D14-A31E3C280367}" type="datetimeFigureOut">
              <a:rPr lang="hr-HR" smtClean="0"/>
              <a:t>26.11.2014.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0DBB-BB01-4EE4-88A9-66D92FD00E4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8559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65F5-6BB8-4CB4-9D14-A31E3C280367}" type="datetimeFigureOut">
              <a:rPr lang="hr-HR" smtClean="0"/>
              <a:t>26.11.2014.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0DBB-BB01-4EE4-88A9-66D92FD00E4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7128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65F5-6BB8-4CB4-9D14-A31E3C280367}" type="datetimeFigureOut">
              <a:rPr lang="hr-HR" smtClean="0"/>
              <a:t>26.11.2014.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0DBB-BB01-4EE4-88A9-66D92FD00E4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020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65F5-6BB8-4CB4-9D14-A31E3C280367}" type="datetimeFigureOut">
              <a:rPr lang="hr-HR" smtClean="0"/>
              <a:t>26.11.2014.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0DBB-BB01-4EE4-88A9-66D92FD00E4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7741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65F5-6BB8-4CB4-9D14-A31E3C280367}" type="datetimeFigureOut">
              <a:rPr lang="hr-HR" smtClean="0"/>
              <a:t>26.11.2014.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0DBB-BB01-4EE4-88A9-66D92FD00E4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6976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765F5-6BB8-4CB4-9D14-A31E3C280367}" type="datetimeFigureOut">
              <a:rPr lang="hr-HR" smtClean="0"/>
              <a:t>26.11.2014.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5E70DBB-BB01-4EE4-88A9-66D92FD00E4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150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STANJE U 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ŠKOLSKIM </a:t>
            </a:r>
            <a:r>
              <a:rPr lang="hr-H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KNJIŽNICAMA 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OSNOVNIH I SREDNJIH ŠKOLA  U SPLITSKO </a:t>
            </a:r>
            <a:r>
              <a:rPr lang="hr-H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– 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DALMATINSKOJ ŽUPANIJI </a:t>
            </a:r>
            <a:r>
              <a:rPr lang="hr-H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 2013. GODINI</a:t>
            </a:r>
            <a:endParaRPr lang="hr-H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			</a:t>
            </a:r>
            <a:r>
              <a:rPr lang="hr-HR" b="1" dirty="0" smtClean="0">
                <a:solidFill>
                  <a:srgbClr val="C00000"/>
                </a:solidFill>
              </a:rPr>
              <a:t>GRADSKA KNJIŽNICA MARKA MARULIĆA SPLIT</a:t>
            </a:r>
          </a:p>
          <a:p>
            <a:r>
              <a:rPr lang="hr-HR" b="1" dirty="0" smtClean="0">
                <a:solidFill>
                  <a:srgbClr val="C00000"/>
                </a:solidFill>
              </a:rPr>
              <a:t>	ŽUPANIJSKA MATIČNA SLUŽBA ZA NARODNE I ŠKOLSKE KNJIŽNICE</a:t>
            </a:r>
          </a:p>
          <a:p>
            <a:r>
              <a:rPr lang="hr-HR" b="1" dirty="0" smtClean="0">
                <a:solidFill>
                  <a:srgbClr val="C00000"/>
                </a:solidFill>
              </a:rPr>
              <a:t>						VESNA MIHANOVIĆ</a:t>
            </a:r>
          </a:p>
          <a:p>
            <a:r>
              <a:rPr lang="hr-HR" b="1" dirty="0" smtClean="0">
                <a:solidFill>
                  <a:srgbClr val="C00000"/>
                </a:solidFill>
              </a:rPr>
              <a:t>							SPLIT, 2014.</a:t>
            </a:r>
            <a:endParaRPr lang="hr-H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05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BROJ MJESTA U ČITAONICI</a:t>
            </a:r>
            <a:b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	</a:t>
            </a:r>
            <a:r>
              <a:rPr lang="hr-H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OSNOVNE ŠKOLE (2013.)</a:t>
            </a:r>
            <a:endParaRPr lang="hr-HR" sz="2400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Broj učenika cca  					38.262</a:t>
            </a:r>
          </a:p>
          <a:p>
            <a:endParaRPr lang="hr-HR" dirty="0" smtClean="0"/>
          </a:p>
          <a:p>
            <a:r>
              <a:rPr lang="hr-HR" dirty="0" smtClean="0"/>
              <a:t>Broj škola							88</a:t>
            </a:r>
          </a:p>
          <a:p>
            <a:endParaRPr lang="hr-HR" dirty="0" smtClean="0"/>
          </a:p>
          <a:p>
            <a:r>
              <a:rPr lang="hr-HR" dirty="0" smtClean="0"/>
              <a:t>Broj razrednih odjeljenja	 		1963</a:t>
            </a:r>
          </a:p>
          <a:p>
            <a:endParaRPr lang="hr-HR" dirty="0" smtClean="0"/>
          </a:p>
          <a:p>
            <a:r>
              <a:rPr lang="hr-HR" dirty="0" smtClean="0"/>
              <a:t>Broj mjesta u čitaonici				1.157</a:t>
            </a:r>
          </a:p>
          <a:p>
            <a:endParaRPr lang="hr-HR" dirty="0" smtClean="0"/>
          </a:p>
          <a:p>
            <a:r>
              <a:rPr lang="hr-HR" sz="2400" dirty="0" smtClean="0">
                <a:solidFill>
                  <a:schemeClr val="accent5"/>
                </a:solidFill>
              </a:rPr>
              <a:t>Školske knjižnice prosječno imaju  13 mjesta u čitaonici!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080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BROJ MJESTA U ČITAONICI</a:t>
            </a:r>
            <a:b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</a:t>
            </a:r>
            <a:r>
              <a:rPr lang="hr-H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SREDNJE ŠKOLE (2013.)</a:t>
            </a:r>
            <a:endParaRPr lang="hr-HR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Broj učenika cca  				21 572</a:t>
            </a:r>
          </a:p>
          <a:p>
            <a:endParaRPr lang="hr-HR" dirty="0" smtClean="0"/>
          </a:p>
          <a:p>
            <a:r>
              <a:rPr lang="hr-HR" dirty="0" smtClean="0"/>
              <a:t>Broj škola						49</a:t>
            </a:r>
          </a:p>
          <a:p>
            <a:endParaRPr lang="hr-HR" dirty="0" smtClean="0"/>
          </a:p>
          <a:p>
            <a:r>
              <a:rPr lang="hr-HR" dirty="0" smtClean="0"/>
              <a:t>Broj razrednih odjeljenja 		855</a:t>
            </a:r>
          </a:p>
          <a:p>
            <a:endParaRPr lang="hr-HR" dirty="0" smtClean="0"/>
          </a:p>
          <a:p>
            <a:r>
              <a:rPr lang="hr-HR" dirty="0" smtClean="0"/>
              <a:t>Broj mjesta u čitaonici			255</a:t>
            </a:r>
          </a:p>
          <a:p>
            <a:endParaRPr lang="hr-HR" dirty="0" smtClean="0"/>
          </a:p>
          <a:p>
            <a:r>
              <a:rPr lang="hr-HR" sz="2400" dirty="0" smtClean="0">
                <a:solidFill>
                  <a:srgbClr val="C00000"/>
                </a:solidFill>
              </a:rPr>
              <a:t>Školske knjižnice srednjih škola prosječno imaju  	5 mjesta u čitaonici!</a:t>
            </a:r>
          </a:p>
          <a:p>
            <a:endParaRPr lang="hr-H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90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76120" y="136263"/>
            <a:ext cx="8596668" cy="702833"/>
          </a:xfrm>
        </p:spPr>
        <p:txBody>
          <a:bodyPr/>
          <a:lstStyle/>
          <a:p>
            <a:r>
              <a:rPr lang="hr-HR" dirty="0" smtClean="0"/>
              <a:t>Komentar i usporedba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76120" y="1914862"/>
            <a:ext cx="8897882" cy="4625788"/>
          </a:xfrm>
        </p:spPr>
        <p:txBody>
          <a:bodyPr/>
          <a:lstStyle/>
          <a:p>
            <a:r>
              <a:rPr lang="hr-HR" sz="2400" b="1" dirty="0">
                <a:solidFill>
                  <a:srgbClr val="C00000"/>
                </a:solidFill>
              </a:rPr>
              <a:t>Školske knjižnice </a:t>
            </a:r>
            <a:r>
              <a:rPr lang="hr-HR" sz="2400" b="1" dirty="0" smtClean="0">
                <a:solidFill>
                  <a:srgbClr val="C00000"/>
                </a:solidFill>
              </a:rPr>
              <a:t>osnovnih škola prosječno </a:t>
            </a:r>
            <a:r>
              <a:rPr lang="hr-HR" sz="2400" b="1" dirty="0">
                <a:solidFill>
                  <a:srgbClr val="C00000"/>
                </a:solidFill>
              </a:rPr>
              <a:t>imaju  13 čitaoničkih </a:t>
            </a:r>
            <a:r>
              <a:rPr lang="hr-HR" sz="2400" b="1" dirty="0" smtClean="0">
                <a:solidFill>
                  <a:srgbClr val="C00000"/>
                </a:solidFill>
              </a:rPr>
              <a:t>mjesta!</a:t>
            </a:r>
          </a:p>
          <a:p>
            <a:endParaRPr lang="hr-HR" sz="2400" b="1" dirty="0" smtClean="0">
              <a:solidFill>
                <a:srgbClr val="C00000"/>
              </a:solidFill>
            </a:endParaRPr>
          </a:p>
          <a:p>
            <a:r>
              <a:rPr lang="hr-HR" sz="2400" b="1" dirty="0" smtClean="0">
                <a:solidFill>
                  <a:srgbClr val="C00000"/>
                </a:solidFill>
              </a:rPr>
              <a:t>Školske knjižnice srednjih škola </a:t>
            </a:r>
            <a:r>
              <a:rPr lang="hr-HR" sz="2400" b="1" dirty="0">
                <a:solidFill>
                  <a:srgbClr val="C00000"/>
                </a:solidFill>
              </a:rPr>
              <a:t>prosječno imaju  	5 mjesta u </a:t>
            </a:r>
            <a:r>
              <a:rPr lang="hr-HR" sz="2400" b="1" dirty="0" smtClean="0">
                <a:solidFill>
                  <a:srgbClr val="C00000"/>
                </a:solidFill>
              </a:rPr>
              <a:t>čitaonici!</a:t>
            </a:r>
          </a:p>
          <a:p>
            <a:endParaRPr lang="hr-HR" b="1" dirty="0">
              <a:solidFill>
                <a:srgbClr val="C00000"/>
              </a:solidFill>
            </a:endParaRPr>
          </a:p>
          <a:p>
            <a:r>
              <a:rPr lang="hr-HR" b="1" i="1" dirty="0"/>
              <a:t>Prema Standardu svaka bi knjižnica morala imati minimalno 25 mjesta da može stati cijeli razred, čak i veće skupine učenika</a:t>
            </a:r>
            <a:r>
              <a:rPr lang="hr-HR" b="1" i="1" dirty="0" smtClean="0"/>
              <a:t>.</a:t>
            </a:r>
          </a:p>
          <a:p>
            <a:endParaRPr lang="hr-HR" i="1" dirty="0" smtClean="0"/>
          </a:p>
          <a:p>
            <a:r>
              <a:rPr lang="hr-HR" sz="2400" b="1" i="1" dirty="0" smtClean="0"/>
              <a:t>Je li u ovim uvjetima moguća izvedba plana i programa rada školskog knjižničara ?  </a:t>
            </a:r>
            <a:endParaRPr lang="hr-HR" sz="2400" b="1" i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1911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BROJ RAČUNALA U KNJIŽNICAMA</a:t>
            </a:r>
            <a:b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		</a:t>
            </a:r>
            <a:r>
              <a:rPr lang="hr-H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OSNOVNE ŠKOLE</a:t>
            </a:r>
            <a:endParaRPr lang="hr-HR" sz="2400" dirty="0">
              <a:solidFill>
                <a:schemeClr val="tx1"/>
              </a:solidFill>
            </a:endParaRPr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516858"/>
              </p:ext>
            </p:extLst>
          </p:nvPr>
        </p:nvGraphicFramePr>
        <p:xfrm>
          <a:off x="1225327" y="2253130"/>
          <a:ext cx="6057600" cy="4440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698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Prosječno školske knjižnice osnovnih škola imaju 2,2  računala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</a:t>
            </a:r>
            <a:b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>
              <a:solidFill>
                <a:srgbClr val="FF0000"/>
              </a:solidFill>
            </a:endParaRPr>
          </a:p>
          <a:p>
            <a:r>
              <a:rPr lang="hr-HR" sz="2400" b="1" dirty="0" smtClean="0">
                <a:solidFill>
                  <a:srgbClr val="C00000"/>
                </a:solidFill>
              </a:rPr>
              <a:t>Pristup internetu imaju sve knjižnice.</a:t>
            </a:r>
          </a:p>
          <a:p>
            <a:r>
              <a:rPr lang="hr-HR" sz="2400" b="1" dirty="0" smtClean="0"/>
              <a:t>Veći broj računala imaju sljedeće knjižnice:</a:t>
            </a:r>
          </a:p>
          <a:p>
            <a:r>
              <a:rPr lang="hr-HR" sz="2400" b="1" dirty="0" smtClean="0"/>
              <a:t>1.OŠ Kman-Kocunar Split: 			13</a:t>
            </a:r>
          </a:p>
          <a:p>
            <a:r>
              <a:rPr lang="hr-HR" sz="2400" b="1" dirty="0" smtClean="0"/>
              <a:t>2. OŠ Knez Trpimira K. Gomilica: 	10</a:t>
            </a:r>
          </a:p>
          <a:p>
            <a:r>
              <a:rPr lang="hr-HR" sz="2400" b="1" dirty="0" smtClean="0"/>
              <a:t>3. OŠ Josipa </a:t>
            </a:r>
            <a:r>
              <a:rPr lang="hr-HR" sz="2400" b="1" dirty="0" err="1" smtClean="0"/>
              <a:t>Pupačića</a:t>
            </a:r>
            <a:r>
              <a:rPr lang="hr-HR" sz="2400" b="1" dirty="0" smtClean="0"/>
              <a:t> Omiš: 		6</a:t>
            </a:r>
          </a:p>
          <a:p>
            <a:r>
              <a:rPr lang="hr-HR" sz="2400" b="1" dirty="0" smtClean="0"/>
              <a:t>4. OŠ fra K. Balića Šestanovac:	 	6 </a:t>
            </a:r>
          </a:p>
          <a:p>
            <a:r>
              <a:rPr lang="hr-HR" sz="2400" b="1" dirty="0" smtClean="0"/>
              <a:t>5. OŠ </a:t>
            </a:r>
            <a:r>
              <a:rPr lang="hr-HR" sz="2400" b="1" dirty="0" err="1" smtClean="0"/>
              <a:t>Dugopolje</a:t>
            </a:r>
            <a:r>
              <a:rPr lang="hr-HR" sz="2400" b="1" dirty="0" smtClean="0"/>
              <a:t> :		 			5</a:t>
            </a:r>
            <a:endParaRPr lang="hr-HR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 flipH="1" flipV="1">
            <a:off x="7128415" y="3754419"/>
            <a:ext cx="2088434" cy="175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5512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BROJ RAČUNALA U KNJIŽNICAMA</a:t>
            </a:r>
            <a:b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	</a:t>
            </a:r>
            <a:r>
              <a:rPr lang="hr-H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SREDNJE ŠKOLE</a:t>
            </a:r>
            <a:endParaRPr lang="hr-HR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151217"/>
              </p:ext>
            </p:extLst>
          </p:nvPr>
        </p:nvGraphicFramePr>
        <p:xfrm>
          <a:off x="989704" y="2022438"/>
          <a:ext cx="8444752" cy="4103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117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Prosječno školske knjižnice srednjih </a:t>
            </a:r>
            <a:r>
              <a:rPr lang="hr-H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škola 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imaju 2,3  računala. </a:t>
            </a:r>
            <a:b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785308" y="2160589"/>
            <a:ext cx="4076061" cy="2873990"/>
          </a:xfrm>
        </p:spPr>
        <p:txBody>
          <a:bodyPr>
            <a:normAutofit lnSpcReduction="10000"/>
          </a:bodyPr>
          <a:lstStyle/>
          <a:p>
            <a:endParaRPr lang="hr-HR" dirty="0" smtClean="0"/>
          </a:p>
          <a:p>
            <a:r>
              <a:rPr lang="hr-HR" sz="2400" b="1" dirty="0" smtClean="0"/>
              <a:t>20 knjižnica ima samo 1 računalo.</a:t>
            </a:r>
          </a:p>
          <a:p>
            <a:endParaRPr lang="hr-HR" b="1" dirty="0"/>
          </a:p>
          <a:p>
            <a:endParaRPr lang="hr-HR" b="1" dirty="0" smtClean="0"/>
          </a:p>
          <a:p>
            <a:r>
              <a:rPr lang="hr-HR" sz="2600" b="1" dirty="0" smtClean="0">
                <a:solidFill>
                  <a:srgbClr val="C00000"/>
                </a:solidFill>
              </a:rPr>
              <a:t>Bez računala još uvijek je 7 knjižnica!</a:t>
            </a:r>
            <a:endParaRPr lang="hr-HR" sz="2600" b="1" dirty="0">
              <a:solidFill>
                <a:srgbClr val="C00000"/>
              </a:solidFill>
            </a:endParaRPr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>
          <a:xfrm>
            <a:off x="5260490" y="2160589"/>
            <a:ext cx="4550484" cy="3852935"/>
          </a:xfrm>
        </p:spPr>
        <p:txBody>
          <a:bodyPr>
            <a:normAutofit lnSpcReduction="10000"/>
          </a:bodyPr>
          <a:lstStyle/>
          <a:p>
            <a:r>
              <a:rPr lang="hr-HR" b="1" dirty="0" smtClean="0"/>
              <a:t>Najveći </a:t>
            </a:r>
            <a:r>
              <a:rPr lang="hr-HR" b="1" dirty="0"/>
              <a:t>broj računala imaju</a:t>
            </a:r>
            <a:r>
              <a:rPr lang="hr-HR" b="1" dirty="0" smtClean="0"/>
              <a:t>:</a:t>
            </a:r>
          </a:p>
          <a:p>
            <a:endParaRPr lang="hr-HR" b="1" dirty="0"/>
          </a:p>
          <a:p>
            <a:r>
              <a:rPr lang="hr-HR" b="1" dirty="0"/>
              <a:t> </a:t>
            </a:r>
            <a:r>
              <a:rPr lang="hr-HR" sz="2000" b="1" dirty="0"/>
              <a:t>SSŠ Blaža Jurjeva Trogiranina Trogir: </a:t>
            </a:r>
            <a:r>
              <a:rPr lang="hr-HR" sz="2000" b="1" dirty="0" smtClean="0"/>
              <a:t>					        </a:t>
            </a:r>
            <a:r>
              <a:rPr lang="hr-HR" sz="2000" b="1" dirty="0" smtClean="0">
                <a:solidFill>
                  <a:srgbClr val="C00000"/>
                </a:solidFill>
              </a:rPr>
              <a:t>18</a:t>
            </a:r>
            <a:endParaRPr lang="hr-HR" sz="2000" b="1" dirty="0">
              <a:solidFill>
                <a:srgbClr val="C00000"/>
              </a:solidFill>
            </a:endParaRPr>
          </a:p>
          <a:p>
            <a:r>
              <a:rPr lang="hr-HR" sz="2000" b="1" dirty="0"/>
              <a:t>Druga jezična gimnazija Split: </a:t>
            </a:r>
            <a:r>
              <a:rPr lang="hr-HR" sz="2000" b="1" dirty="0">
                <a:solidFill>
                  <a:srgbClr val="C00000"/>
                </a:solidFill>
              </a:rPr>
              <a:t>6</a:t>
            </a:r>
          </a:p>
          <a:p>
            <a:r>
              <a:rPr lang="hr-HR" sz="2000" b="1" dirty="0" smtClean="0"/>
              <a:t>Zdravstvena škola Split :	    </a:t>
            </a:r>
            <a:r>
              <a:rPr lang="hr-HR" sz="2000" b="1" dirty="0" smtClean="0">
                <a:solidFill>
                  <a:srgbClr val="C00000"/>
                </a:solidFill>
              </a:rPr>
              <a:t>4</a:t>
            </a:r>
          </a:p>
          <a:p>
            <a:r>
              <a:rPr lang="hr-HR" sz="2000" b="1" dirty="0" smtClean="0"/>
              <a:t>SŠ Bana Josipa Jelačića Sinj:   </a:t>
            </a:r>
            <a:r>
              <a:rPr lang="hr-HR" sz="2000" b="1" dirty="0" smtClean="0">
                <a:solidFill>
                  <a:srgbClr val="C00000"/>
                </a:solidFill>
              </a:rPr>
              <a:t>4</a:t>
            </a:r>
          </a:p>
          <a:p>
            <a:r>
              <a:rPr lang="hr-HR" sz="2000" b="1" dirty="0" smtClean="0"/>
              <a:t>SŠ Antuna Matijaševića </a:t>
            </a:r>
            <a:r>
              <a:rPr lang="hr-HR" sz="2000" b="1" dirty="0" err="1" smtClean="0"/>
              <a:t>Karamanea</a:t>
            </a:r>
            <a:r>
              <a:rPr lang="hr-HR" sz="2000" b="1" dirty="0" smtClean="0"/>
              <a:t> Vis: 			          </a:t>
            </a:r>
            <a:r>
              <a:rPr lang="hr-HR" sz="2000" b="1" dirty="0" smtClean="0">
                <a:solidFill>
                  <a:srgbClr val="C00000"/>
                </a:solidFill>
              </a:rPr>
              <a:t>4</a:t>
            </a:r>
          </a:p>
          <a:p>
            <a:endParaRPr lang="hr-HR" dirty="0" smtClean="0">
              <a:solidFill>
                <a:srgbClr val="FF0000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1878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INTERNET </a:t>
            </a:r>
            <a:r>
              <a:rPr lang="hr-HR" sz="4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 </a:t>
            </a:r>
            <a:r>
              <a:rPr lang="hr-HR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KNJIŽNICAMA</a:t>
            </a:r>
            <a:r>
              <a:rPr lang="hr-HR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r-HR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			</a:t>
            </a:r>
            <a:r>
              <a:rPr lang="hr-HR" sz="27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SREDNJE ŠKOLE</a:t>
            </a:r>
            <a:r>
              <a:rPr lang="hr-HR" sz="27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r-HR" sz="27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sz="4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r-HR" sz="4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sz="4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*</a:t>
            </a:r>
            <a:r>
              <a:rPr lang="hr-HR" sz="3100" dirty="0">
                <a:solidFill>
                  <a:srgbClr val="C00000"/>
                </a:solidFill>
              </a:rPr>
              <a:t>9 knjižnica nema pristup internetu!</a:t>
            </a:r>
            <a:r>
              <a:rPr lang="hr-HR" sz="2000" dirty="0">
                <a:solidFill>
                  <a:srgbClr val="C00000"/>
                </a:solidFill>
              </a:rPr>
              <a:t/>
            </a:r>
            <a:br>
              <a:rPr lang="hr-HR" sz="2000" dirty="0">
                <a:solidFill>
                  <a:srgbClr val="C00000"/>
                </a:solidFill>
              </a:rPr>
            </a:br>
            <a:endParaRPr lang="hr-HR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288388"/>
              </p:ext>
            </p:extLst>
          </p:nvPr>
        </p:nvGraphicFramePr>
        <p:xfrm>
          <a:off x="1043492" y="3270325"/>
          <a:ext cx="6669741" cy="3587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601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RAZVOJ INFORMATIZACIJE POSLOVANJA</a:t>
            </a:r>
            <a:br>
              <a:rPr lang="hr-HR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			</a:t>
            </a:r>
            <a:r>
              <a:rPr lang="hr-HR" sz="27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OSNOVNE ŠKOLE</a:t>
            </a:r>
            <a:br>
              <a:rPr lang="hr-HR" sz="27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sz="22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r-HR" sz="22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sz="2700" i="1" dirty="0">
                <a:solidFill>
                  <a:srgbClr val="FF0000"/>
                </a:solidFill>
              </a:rPr>
              <a:t>Broj </a:t>
            </a:r>
            <a:r>
              <a:rPr lang="hr-HR" sz="2700" i="1" dirty="0" smtClean="0">
                <a:solidFill>
                  <a:srgbClr val="FF0000"/>
                </a:solidFill>
              </a:rPr>
              <a:t>škola koje imaju program </a:t>
            </a:r>
            <a:r>
              <a:rPr lang="hr-HR" sz="2700" i="1" dirty="0">
                <a:solidFill>
                  <a:srgbClr val="FF0000"/>
                </a:solidFill>
              </a:rPr>
              <a:t>za knjižnično poslovanje</a:t>
            </a:r>
            <a:br>
              <a:rPr lang="hr-HR" sz="2700" i="1" dirty="0">
                <a:solidFill>
                  <a:srgbClr val="FF0000"/>
                </a:solidFill>
              </a:rPr>
            </a:br>
            <a:endParaRPr lang="hr-HR" sz="2700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591110"/>
              </p:ext>
            </p:extLst>
          </p:nvPr>
        </p:nvGraphicFramePr>
        <p:xfrm>
          <a:off x="946674" y="2786231"/>
          <a:ext cx="6777318" cy="3205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536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48640" y="290456"/>
            <a:ext cx="9291776" cy="1645920"/>
          </a:xfrm>
        </p:spPr>
        <p:txBody>
          <a:bodyPr>
            <a:normAutofit/>
          </a:bodyPr>
          <a:lstStyle/>
          <a:p>
            <a:r>
              <a:rPr lang="hr-HR" sz="36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RAZVOJ </a:t>
            </a:r>
            <a:r>
              <a:rPr lang="hr-HR" sz="36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INFORMATIZACIJE POSLOVANJA</a:t>
            </a:r>
            <a:r>
              <a:rPr lang="hr-HR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</a:t>
            </a:r>
            <a:r>
              <a:rPr lang="hr-HR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r-HR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</a:t>
            </a:r>
            <a:r>
              <a:rPr lang="hr-HR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					</a:t>
            </a:r>
            <a:r>
              <a:rPr lang="hr-HR" sz="20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SREDNJE ŠKOLE </a:t>
            </a:r>
            <a:endParaRPr lang="hr-HR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10128448" y="6080445"/>
          <a:ext cx="82352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zervirano mjesto teksta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hr-HR" sz="3200" dirty="0"/>
          </a:p>
          <a:p>
            <a:endParaRPr lang="hr-HR" sz="3200" dirty="0"/>
          </a:p>
        </p:txBody>
      </p:sp>
      <p:graphicFrame>
        <p:nvGraphicFramePr>
          <p:cNvPr id="7" name="Grafikon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4419699"/>
              </p:ext>
            </p:extLst>
          </p:nvPr>
        </p:nvGraphicFramePr>
        <p:xfrm>
          <a:off x="1428851" y="2218917"/>
          <a:ext cx="705678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23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	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BROJ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ŠKOLA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KNJIŽNICA</a:t>
            </a:r>
            <a:b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	</a:t>
            </a:r>
            <a:r>
              <a:rPr lang="hr-H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 SPLITSKO – DALMATINSKOJ ŽUPANIJI</a:t>
            </a:r>
            <a:endParaRPr lang="hr-HR" sz="2400" dirty="0">
              <a:solidFill>
                <a:schemeClr val="tx1"/>
              </a:solidFill>
            </a:endParaRPr>
          </a:p>
        </p:txBody>
      </p:sp>
      <p:sp>
        <p:nvSpPr>
          <p:cNvPr id="5" name="Rezervirano mjesto teksta 4"/>
          <p:cNvSpPr>
            <a:spLocks noGrp="1"/>
          </p:cNvSpPr>
          <p:nvPr>
            <p:ph type="body" idx="1"/>
          </p:nvPr>
        </p:nvSpPr>
        <p:spPr>
          <a:xfrm>
            <a:off x="903642" y="1681163"/>
            <a:ext cx="5093933" cy="910256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rgbClr val="C00000"/>
                </a:solidFill>
              </a:rPr>
              <a:t>OSNOVNE ŠKOLE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92 OSNOVNE ŠKOLE</a:t>
            </a:r>
          </a:p>
          <a:p>
            <a:r>
              <a:rPr lang="hr-HR" dirty="0" smtClean="0"/>
              <a:t>4 GLAZBENE ŠKOLE</a:t>
            </a:r>
          </a:p>
          <a:p>
            <a:r>
              <a:rPr lang="hr-HR" dirty="0" smtClean="0">
                <a:solidFill>
                  <a:schemeClr val="accent2"/>
                </a:solidFill>
              </a:rPr>
              <a:t>90</a:t>
            </a:r>
            <a:r>
              <a:rPr lang="hr-HR" dirty="0" smtClean="0"/>
              <a:t> OSNOVNIH ŠKOLA = </a:t>
            </a:r>
            <a:r>
              <a:rPr lang="hr-HR" dirty="0" smtClean="0">
                <a:solidFill>
                  <a:schemeClr val="accent2"/>
                </a:solidFill>
              </a:rPr>
              <a:t>90  </a:t>
            </a:r>
            <a:r>
              <a:rPr lang="hr-HR" dirty="0" smtClean="0"/>
              <a:t>KNJIŽNICA</a:t>
            </a:r>
          </a:p>
          <a:p>
            <a:r>
              <a:rPr lang="hr-HR" dirty="0" smtClean="0"/>
              <a:t>2 SPECIJALNE OSNOVNE ŠKOLE NEMAJU KNJIŽNICU</a:t>
            </a:r>
          </a:p>
          <a:p>
            <a:r>
              <a:rPr lang="hr-HR" dirty="0" smtClean="0"/>
              <a:t>1 GLAZBENA ŠKOLA IMA KNJIŽNICU</a:t>
            </a:r>
          </a:p>
          <a:p>
            <a:endParaRPr lang="hr-HR" dirty="0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3"/>
          </p:nvPr>
        </p:nvSpPr>
        <p:spPr>
          <a:xfrm>
            <a:off x="5088384" y="1681163"/>
            <a:ext cx="6267004" cy="910256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SREDNJE ŠKOLE</a:t>
            </a:r>
            <a:endParaRPr lang="hr-H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49</a:t>
            </a:r>
            <a:r>
              <a:rPr lang="hr-HR" dirty="0" smtClean="0"/>
              <a:t> SREDNJIH ŠKOLA + 2 UČENIČKA 	    DOMA  =	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45</a:t>
            </a:r>
            <a:r>
              <a:rPr lang="hr-HR" dirty="0" smtClean="0"/>
              <a:t> KNJIŽNICA</a:t>
            </a:r>
          </a:p>
          <a:p>
            <a:r>
              <a:rPr lang="hr-HR" dirty="0"/>
              <a:t>2 UČENIČKA </a:t>
            </a:r>
            <a:r>
              <a:rPr lang="hr-HR" dirty="0" smtClean="0"/>
              <a:t>DOMA NEMAJU KNJIŽNICU. IMAJU SAMO ZBIRKU KNJIGA.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3638761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4303" y="631115"/>
            <a:ext cx="8596668" cy="1320800"/>
          </a:xfrm>
        </p:spPr>
        <p:txBody>
          <a:bodyPr>
            <a:normAutofit/>
          </a:bodyPr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VRSTE I ZASTUPLJENOST PROGRAMA</a:t>
            </a:r>
            <a:b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 				</a:t>
            </a:r>
            <a:r>
              <a:rPr lang="hr-HR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OSNOVNE </a:t>
            </a:r>
            <a:r>
              <a:rPr lang="hr-HR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ŠKOLE </a:t>
            </a:r>
            <a:endParaRPr lang="hr-H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526710"/>
              </p:ext>
            </p:extLst>
          </p:nvPr>
        </p:nvGraphicFramePr>
        <p:xfrm>
          <a:off x="1011220" y="2097741"/>
          <a:ext cx="6992469" cy="4028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949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VRSTE I ZASTUPLJENOST PROGRAMA </a:t>
            </a:r>
            <a:r>
              <a:rPr lang="hr-H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r-H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				</a:t>
            </a:r>
            <a:r>
              <a:rPr lang="hr-H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SREDNJE ŠKOLE</a:t>
            </a:r>
            <a:endParaRPr lang="hr-HR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3" name="Grafikon 2"/>
          <p:cNvGraphicFramePr/>
          <p:nvPr>
            <p:extLst>
              <p:ext uri="{D42A27DB-BD31-4B8C-83A1-F6EECF244321}">
                <p14:modId xmlns:p14="http://schemas.microsoft.com/office/powerpoint/2010/main" val="4083884754"/>
              </p:ext>
            </p:extLst>
          </p:nvPr>
        </p:nvGraphicFramePr>
        <p:xfrm>
          <a:off x="1086522" y="2205317"/>
          <a:ext cx="7229139" cy="3958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515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*Komentar i usporedba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>
                <a:solidFill>
                  <a:schemeClr val="accent4"/>
                </a:solidFill>
              </a:rPr>
              <a:t>75% ( 68) OSNOVNIH ŠKOLA IMA KNJIŽNIČNI PROGRAM. </a:t>
            </a:r>
            <a:br>
              <a:rPr lang="hr-HR" dirty="0" smtClean="0">
                <a:solidFill>
                  <a:schemeClr val="accent4"/>
                </a:solidFill>
              </a:rPr>
            </a:br>
            <a:r>
              <a:rPr lang="hr-HR" dirty="0" smtClean="0">
                <a:solidFill>
                  <a:schemeClr val="accent4"/>
                </a:solidFill>
              </a:rPr>
              <a:t>NAJZASTUPLJENIJI JE METEL S 53% (48).</a:t>
            </a:r>
            <a:br>
              <a:rPr lang="hr-HR" dirty="0" smtClean="0">
                <a:solidFill>
                  <a:schemeClr val="accent4"/>
                </a:solidFill>
              </a:rPr>
            </a:br>
            <a:r>
              <a:rPr lang="hr-HR" dirty="0" smtClean="0">
                <a:solidFill>
                  <a:schemeClr val="accent4"/>
                </a:solidFill>
              </a:rPr>
              <a:t/>
            </a:r>
            <a:br>
              <a:rPr lang="hr-HR" dirty="0" smtClean="0">
                <a:solidFill>
                  <a:schemeClr val="accent4"/>
                </a:solidFill>
              </a:rPr>
            </a:b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62% (28) SREDNJIH ŠKOLA IMA KNJIŽNIČNI PROGRAM. </a:t>
            </a:r>
            <a:b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NAJZASTUPLJENIJI JE METEL S 89% (25).</a:t>
            </a:r>
            <a:endParaRPr lang="hr-H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67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8488" y="609600"/>
            <a:ext cx="8585513" cy="778136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*Komentar i 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usporedba</a:t>
            </a:r>
            <a:b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hr-HR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PROGRAM </a:t>
            </a:r>
            <a:r>
              <a:rPr lang="hr-HR" b="1" u="sng" dirty="0" smtClean="0">
                <a:solidFill>
                  <a:schemeClr val="accent2">
                    <a:lumMod val="75000"/>
                  </a:schemeClr>
                </a:solidFill>
              </a:rPr>
              <a:t>METEL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 IMAJU UKUPNO </a:t>
            </a:r>
            <a:r>
              <a:rPr lang="hr-HR" b="1" u="sng" dirty="0" smtClean="0">
                <a:solidFill>
                  <a:schemeClr val="accent2">
                    <a:lumMod val="75000"/>
                  </a:schemeClr>
                </a:solidFill>
              </a:rPr>
              <a:t>73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 OSNOVNE I SREDNJE ŠKOLE.</a:t>
            </a:r>
            <a:b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hr-HR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DRUGE PROGRAME 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KORISTI 25 KNJIŽNICA.</a:t>
            </a:r>
            <a:b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UKUPNO 72,6% KNJIŽNICA KORISTI NEKI OD PROGRAMA.</a:t>
            </a:r>
            <a:b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BEZ PROGRAMA JE UKUPNO 37 OSNOVNIH I SREDNJIH ŠKOLA</a:t>
            </a:r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ILI 27,4%.</a:t>
            </a:r>
            <a:b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hr-HR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hr-HR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4399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53099" y="238318"/>
            <a:ext cx="7197264" cy="1478579"/>
          </a:xfrm>
        </p:spPr>
        <p:txBody>
          <a:bodyPr>
            <a:normAutofit/>
          </a:bodyPr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KNJIŽNI FOND</a:t>
            </a:r>
            <a:b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OSNOVNE ŠKOLE</a:t>
            </a:r>
            <a:br>
              <a:rPr lang="hr-H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hr-HR" sz="2400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7485" y="1755601"/>
            <a:ext cx="8122421" cy="4171863"/>
          </a:xfrm>
        </p:spPr>
        <p:txBody>
          <a:bodyPr/>
          <a:lstStyle/>
          <a:p>
            <a:pPr>
              <a:buNone/>
            </a:pPr>
            <a:r>
              <a:rPr lang="hr-HR" sz="2000" dirty="0">
                <a:solidFill>
                  <a:srgbClr val="C00000"/>
                </a:solidFill>
              </a:rPr>
              <a:t>*</a:t>
            </a:r>
            <a:r>
              <a:rPr lang="hr-HR" sz="2000" b="1" dirty="0">
                <a:solidFill>
                  <a:srgbClr val="C00000"/>
                </a:solidFill>
              </a:rPr>
              <a:t>Knjižnice  2013. g. prosječno imaju 5.159 sv. knjiga</a:t>
            </a:r>
          </a:p>
          <a:p>
            <a:pPr>
              <a:buNone/>
            </a:pPr>
            <a:r>
              <a:rPr lang="hr-HR" sz="2000" b="1" dirty="0">
                <a:solidFill>
                  <a:srgbClr val="C00000"/>
                </a:solidFill>
              </a:rPr>
              <a:t>* Knjižnice imaju u prosjeku 11,8 knjige po učeniku</a:t>
            </a:r>
          </a:p>
          <a:p>
            <a:endParaRPr lang="hr-HR" dirty="0"/>
          </a:p>
        </p:txBody>
      </p:sp>
      <p:graphicFrame>
        <p:nvGraphicFramePr>
          <p:cNvPr id="5" name="Grafikon 4"/>
          <p:cNvGraphicFramePr/>
          <p:nvPr>
            <p:extLst>
              <p:ext uri="{D42A27DB-BD31-4B8C-83A1-F6EECF244321}">
                <p14:modId xmlns:p14="http://schemas.microsoft.com/office/powerpoint/2010/main" val="1528905235"/>
              </p:ext>
            </p:extLst>
          </p:nvPr>
        </p:nvGraphicFramePr>
        <p:xfrm>
          <a:off x="2423592" y="2780928"/>
          <a:ext cx="684076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242396" y="311972"/>
            <a:ext cx="1544596" cy="14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9283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92884" y="609600"/>
            <a:ext cx="8381117" cy="670560"/>
          </a:xfrm>
        </p:spPr>
        <p:txBody>
          <a:bodyPr/>
          <a:lstStyle/>
          <a:p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*Komentar i usporedba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3" y="1493615"/>
            <a:ext cx="8498940" cy="4541425"/>
          </a:xfrm>
        </p:spPr>
        <p:txBody>
          <a:bodyPr>
            <a:normAutofit fontScale="92500" lnSpcReduction="20000"/>
          </a:bodyPr>
          <a:lstStyle/>
          <a:p>
            <a:r>
              <a:rPr lang="hr-HR" sz="2400" b="1" dirty="0" smtClean="0"/>
              <a:t>Prosjek od 11,8 knjiga po učeniku ne odražava pravo stanje potreba i samo brojčano kazuje da je standard gotovo dostignut.</a:t>
            </a:r>
          </a:p>
          <a:p>
            <a:endParaRPr lang="hr-HR" sz="2400" b="1" dirty="0" smtClean="0"/>
          </a:p>
          <a:p>
            <a:r>
              <a:rPr lang="hr-HR" sz="2400" b="1" dirty="0" smtClean="0"/>
              <a:t>Prava je istina da je 8 velikih škola daleko ispod standarda, a da s druge strane veliki broj malih škola ima i po 30 – 40 knjiga po glavi učenika.</a:t>
            </a:r>
          </a:p>
          <a:p>
            <a:endParaRPr lang="hr-HR" sz="2400" b="1" dirty="0" smtClean="0"/>
          </a:p>
          <a:p>
            <a:r>
              <a:rPr lang="hr-HR" sz="2400" b="1" dirty="0" smtClean="0"/>
              <a:t>Veliki broj knjiga su zastarjele ( bivši </a:t>
            </a:r>
            <a:r>
              <a:rPr lang="hr-HR" sz="2400" b="1" dirty="0" err="1" smtClean="0"/>
              <a:t>lektirni</a:t>
            </a:r>
            <a:r>
              <a:rPr lang="hr-HR" sz="2400" b="1" dirty="0" smtClean="0"/>
              <a:t> naslovi ), dotrajale i nisu otpisane, usprkos provedenim revizijama.</a:t>
            </a:r>
          </a:p>
          <a:p>
            <a:endParaRPr lang="hr-HR" sz="2400" b="1" dirty="0" smtClean="0"/>
          </a:p>
          <a:p>
            <a:r>
              <a:rPr lang="hr-HR" sz="2400" b="1" dirty="0" smtClean="0"/>
              <a:t>Obnova knjižnog fonda, a naročito lektire treba biti prioritet.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748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14301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			KNJIŽNI FOND</a:t>
            </a:r>
            <a:br>
              <a:rPr lang="hr-HR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				</a:t>
            </a:r>
            <a:r>
              <a:rPr lang="hr-H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SREDNJE ŠKOLE</a:t>
            </a:r>
            <a:endParaRPr lang="hr-HR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9241371"/>
              </p:ext>
            </p:extLst>
          </p:nvPr>
        </p:nvGraphicFramePr>
        <p:xfrm>
          <a:off x="1011219" y="3076686"/>
          <a:ext cx="5507916" cy="3281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niOkvir 4"/>
          <p:cNvSpPr txBox="1"/>
          <p:nvPr/>
        </p:nvSpPr>
        <p:spPr>
          <a:xfrm>
            <a:off x="3324114" y="1269401"/>
            <a:ext cx="60565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000" b="1" dirty="0" smtClean="0">
                <a:solidFill>
                  <a:srgbClr val="C00000"/>
                </a:solidFill>
              </a:rPr>
              <a:t>*Knjižnice  </a:t>
            </a:r>
            <a:r>
              <a:rPr lang="hr-HR" sz="2000" b="1" dirty="0">
                <a:solidFill>
                  <a:srgbClr val="C00000"/>
                </a:solidFill>
              </a:rPr>
              <a:t>2013. g. prosječno imaju 4.951 sv</a:t>
            </a:r>
            <a:r>
              <a:rPr lang="hr-HR" sz="2000" b="1" dirty="0" smtClean="0">
                <a:solidFill>
                  <a:srgbClr val="C00000"/>
                </a:solidFill>
              </a:rPr>
              <a:t>.</a:t>
            </a:r>
          </a:p>
          <a:p>
            <a:endParaRPr lang="hr-HR" sz="2000" b="1" dirty="0">
              <a:solidFill>
                <a:srgbClr val="C00000"/>
              </a:solidFill>
            </a:endParaRPr>
          </a:p>
          <a:p>
            <a:r>
              <a:rPr lang="hr-HR" sz="2000" b="1" dirty="0">
                <a:solidFill>
                  <a:srgbClr val="C00000"/>
                </a:solidFill>
              </a:rPr>
              <a:t>* Knjižnice imaju u prosjeku 10,3 knjige </a:t>
            </a:r>
            <a:r>
              <a:rPr lang="hr-HR" sz="2000" b="1" dirty="0" smtClean="0">
                <a:solidFill>
                  <a:srgbClr val="C00000"/>
                </a:solidFill>
              </a:rPr>
              <a:t>po  	učeniku</a:t>
            </a:r>
            <a:endParaRPr lang="hr-HR" sz="2000" b="1" dirty="0">
              <a:solidFill>
                <a:srgbClr val="C00000"/>
              </a:solidFill>
            </a:endParaRPr>
          </a:p>
          <a:p>
            <a:r>
              <a:rPr lang="hr-HR" sz="2000" b="1" dirty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917626" y="3676369"/>
            <a:ext cx="1327657" cy="120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9112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*</a:t>
            </a:r>
            <a:r>
              <a:rPr lang="hr-HR" dirty="0" smtClean="0">
                <a:solidFill>
                  <a:schemeClr val="accent5"/>
                </a:solidFill>
              </a:rPr>
              <a:t>36.067 sv. knjiga nedostaje u srednjim školama!</a:t>
            </a:r>
            <a:endParaRPr lang="hr-HR" dirty="0">
              <a:solidFill>
                <a:schemeClr val="accent5"/>
              </a:solidFill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9950492"/>
              </p:ext>
            </p:extLst>
          </p:nvPr>
        </p:nvGraphicFramePr>
        <p:xfrm>
          <a:off x="1919536" y="1527587"/>
          <a:ext cx="7354466" cy="4555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96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AV GRAĐA – </a:t>
            </a:r>
            <a:r>
              <a:rPr lang="hr-H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OSNOVNE ŠKOLE</a:t>
            </a:r>
            <a:br>
              <a:rPr lang="hr-H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r-H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hr-HR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253173"/>
              </p:ext>
            </p:extLst>
          </p:nvPr>
        </p:nvGraphicFramePr>
        <p:xfrm>
          <a:off x="817582" y="2667896"/>
          <a:ext cx="7390504" cy="3386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avokutnik 4"/>
          <p:cNvSpPr/>
          <p:nvPr/>
        </p:nvSpPr>
        <p:spPr>
          <a:xfrm>
            <a:off x="677335" y="1495314"/>
            <a:ext cx="93165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‘</a:t>
            </a:r>
            <a:r>
              <a:rPr lang="hr-HR" b="1" dirty="0" smtClean="0"/>
              <a:t>’Broj </a:t>
            </a:r>
            <a:r>
              <a:rPr lang="hr-HR" b="1" dirty="0"/>
              <a:t>jedinica AV i elektroničke građe utvrđuje svaka škola prema svojim potrebama i raspoloživim sredstvima, </a:t>
            </a:r>
            <a:r>
              <a:rPr lang="hr-HR" b="1" u="sng" dirty="0"/>
              <a:t>ali ne može biti manji od 0,5 jedinice po učeniku i učitelju odnosno nastavniku i stručnom suradniku.’’ Čl.15. </a:t>
            </a:r>
            <a:r>
              <a:rPr lang="hr-HR" b="1" u="sng" dirty="0" smtClean="0"/>
              <a:t>Standarda…</a:t>
            </a:r>
            <a:endParaRPr lang="hr-HR" b="1" u="sng" dirty="0"/>
          </a:p>
        </p:txBody>
      </p:sp>
    </p:spTree>
    <p:extLst>
      <p:ext uri="{BB962C8B-B14F-4D97-AF65-F5344CB8AC3E}">
        <p14:creationId xmlns:p14="http://schemas.microsoft.com/office/powerpoint/2010/main" val="254102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0364" y="38368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hr-HR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AV GRAĐA </a:t>
            </a:r>
            <a:r>
              <a:rPr lang="hr-HR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 </a:t>
            </a:r>
            <a:r>
              <a:rPr lang="hr-HR" sz="27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SREDNJE ŠKOLE</a:t>
            </a:r>
            <a:br>
              <a:rPr lang="hr-HR" sz="27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r-HR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hr-HR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6977705"/>
              </p:ext>
            </p:extLst>
          </p:nvPr>
        </p:nvGraphicFramePr>
        <p:xfrm>
          <a:off x="720364" y="1452282"/>
          <a:ext cx="8240756" cy="2984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niOkvir 4"/>
          <p:cNvSpPr txBox="1"/>
          <p:nvPr/>
        </p:nvSpPr>
        <p:spPr>
          <a:xfrm rot="10800000" flipV="1">
            <a:off x="720364" y="4829885"/>
            <a:ext cx="85966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‘’Broj </a:t>
            </a:r>
            <a:r>
              <a:rPr lang="hr-HR" b="1" dirty="0"/>
              <a:t>jedinica AV i elektroničke građe utvrđuje svaka škola prema svojim potrebama i raspoloživim sredstvima, </a:t>
            </a:r>
            <a:r>
              <a:rPr lang="hr-HR" b="1" u="sng" dirty="0"/>
              <a:t>ali ne može biti manji od 0,5 jedinice po učeniku i učitelju odnosno nastavniku i stručnom suradniku.’’ Čl.15. </a:t>
            </a:r>
            <a:r>
              <a:rPr lang="hr-HR" b="1" u="sng" dirty="0" smtClean="0"/>
              <a:t>Standarda…</a:t>
            </a:r>
            <a:endParaRPr lang="hr-HR" b="1" u="sng" dirty="0"/>
          </a:p>
        </p:txBody>
      </p:sp>
    </p:spTree>
    <p:extLst>
      <p:ext uri="{BB962C8B-B14F-4D97-AF65-F5344CB8AC3E}">
        <p14:creationId xmlns:p14="http://schemas.microsoft.com/office/powerpoint/2010/main" val="250115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PROSTORI</a:t>
            </a:r>
            <a:r>
              <a:rPr lang="hr-HR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KNJIŽNICA</a:t>
            </a:r>
            <a:r>
              <a:rPr lang="hr-HR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</a:t>
            </a:r>
            <a:r>
              <a:rPr lang="hr-HR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M2 - </a:t>
            </a:r>
            <a:r>
              <a:rPr lang="hr-HR" sz="27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OSNOVNE ŠKOLE</a:t>
            </a:r>
            <a:r>
              <a:rPr lang="hr-HR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hr-HR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hr-HR" dirty="0">
              <a:solidFill>
                <a:schemeClr val="bg2">
                  <a:lumMod val="10000"/>
                </a:schemeClr>
              </a:solidFill>
            </a:endParaRPr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2978814"/>
              </p:ext>
            </p:extLst>
          </p:nvPr>
        </p:nvGraphicFramePr>
        <p:xfrm>
          <a:off x="4421393" y="2130014"/>
          <a:ext cx="4852609" cy="3996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kstniOkvir 8"/>
          <p:cNvSpPr txBox="1"/>
          <p:nvPr/>
        </p:nvSpPr>
        <p:spPr>
          <a:xfrm>
            <a:off x="376518" y="2130014"/>
            <a:ext cx="478715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  <a:p>
            <a:r>
              <a:rPr lang="hr-HR" sz="2000" dirty="0">
                <a:solidFill>
                  <a:srgbClr val="C00000"/>
                </a:solidFill>
              </a:rPr>
              <a:t>*Školska knjižnica </a:t>
            </a:r>
            <a:r>
              <a:rPr lang="hr-HR" sz="2000" dirty="0" smtClean="0">
                <a:solidFill>
                  <a:srgbClr val="C00000"/>
                </a:solidFill>
              </a:rPr>
              <a:t>ima </a:t>
            </a:r>
            <a:r>
              <a:rPr lang="hr-HR" sz="2000" dirty="0">
                <a:solidFill>
                  <a:srgbClr val="C00000"/>
                </a:solidFill>
              </a:rPr>
              <a:t>prosječno </a:t>
            </a:r>
            <a:endParaRPr lang="hr-HR" sz="2000" dirty="0" smtClean="0">
              <a:solidFill>
                <a:srgbClr val="C00000"/>
              </a:solidFill>
            </a:endParaRPr>
          </a:p>
          <a:p>
            <a:r>
              <a:rPr lang="hr-HR" sz="2000" dirty="0" smtClean="0">
                <a:solidFill>
                  <a:srgbClr val="C00000"/>
                </a:solidFill>
              </a:rPr>
              <a:t>54,7 </a:t>
            </a:r>
            <a:r>
              <a:rPr lang="hr-HR" sz="2000" dirty="0">
                <a:solidFill>
                  <a:srgbClr val="C00000"/>
                </a:solidFill>
              </a:rPr>
              <a:t>m2</a:t>
            </a:r>
          </a:p>
          <a:p>
            <a:endParaRPr lang="hr-HR" dirty="0">
              <a:solidFill>
                <a:srgbClr val="C00000"/>
              </a:solidFill>
            </a:endParaRPr>
          </a:p>
          <a:p>
            <a:r>
              <a:rPr lang="hr-HR" dirty="0">
                <a:solidFill>
                  <a:srgbClr val="C00000"/>
                </a:solidFill>
              </a:rPr>
              <a:t>Manju površinu od </a:t>
            </a:r>
            <a:r>
              <a:rPr lang="hr-HR" dirty="0" smtClean="0">
                <a:solidFill>
                  <a:srgbClr val="C00000"/>
                </a:solidFill>
              </a:rPr>
              <a:t>prosjeka ima</a:t>
            </a:r>
          </a:p>
          <a:p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dirty="0">
                <a:solidFill>
                  <a:srgbClr val="C00000"/>
                </a:solidFill>
              </a:rPr>
              <a:t>41 škola ili 46% od </a:t>
            </a:r>
            <a:r>
              <a:rPr lang="hr-HR" dirty="0" smtClean="0">
                <a:solidFill>
                  <a:srgbClr val="C00000"/>
                </a:solidFill>
              </a:rPr>
              <a:t>ukupnog broja</a:t>
            </a:r>
            <a:r>
              <a:rPr lang="hr-HR" dirty="0">
                <a:solidFill>
                  <a:srgbClr val="C00000"/>
                </a:solidFill>
              </a:rPr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9121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*U osnovnim školama nedostaje 12.513 jedinica AV i elektroničke građe</a:t>
            </a:r>
            <a:endParaRPr lang="hr-HR" dirty="0">
              <a:solidFill>
                <a:srgbClr val="FF0000"/>
              </a:solidFill>
            </a:endParaRPr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kon 7"/>
          <p:cNvGraphicFramePr/>
          <p:nvPr>
            <p:extLst>
              <p:ext uri="{D42A27DB-BD31-4B8C-83A1-F6EECF244321}">
                <p14:modId xmlns:p14="http://schemas.microsoft.com/office/powerpoint/2010/main" val="1067922097"/>
              </p:ext>
            </p:extLst>
          </p:nvPr>
        </p:nvGraphicFramePr>
        <p:xfrm>
          <a:off x="1183341" y="1807284"/>
          <a:ext cx="7433534" cy="3388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kstniOkvir 4"/>
          <p:cNvSpPr txBox="1"/>
          <p:nvPr/>
        </p:nvSpPr>
        <p:spPr>
          <a:xfrm>
            <a:off x="677335" y="5271247"/>
            <a:ext cx="8916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400" dirty="0" smtClean="0">
              <a:solidFill>
                <a:srgbClr val="FF0000"/>
              </a:solidFill>
            </a:endParaRPr>
          </a:p>
          <a:p>
            <a:r>
              <a:rPr lang="hr-HR" sz="2400" b="1" dirty="0" smtClean="0">
                <a:solidFill>
                  <a:srgbClr val="FF0000"/>
                </a:solidFill>
              </a:rPr>
              <a:t>Škole </a:t>
            </a:r>
            <a:r>
              <a:rPr lang="hr-HR" sz="2400" b="1" dirty="0">
                <a:solidFill>
                  <a:srgbClr val="FF0000"/>
                </a:solidFill>
              </a:rPr>
              <a:t>prosječno posjeduju 95 jedinica elektroničke građe</a:t>
            </a:r>
            <a:r>
              <a:rPr lang="hr-HR" sz="24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276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*</a:t>
            </a:r>
            <a:r>
              <a:rPr lang="hr-H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 srednjim školama nedostaje 11.671 jedinica AV i elektroničke građe</a:t>
            </a:r>
            <a:endParaRPr lang="hr-H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3" name="Grafikon 2"/>
          <p:cNvGraphicFramePr/>
          <p:nvPr>
            <p:extLst>
              <p:ext uri="{D42A27DB-BD31-4B8C-83A1-F6EECF244321}">
                <p14:modId xmlns:p14="http://schemas.microsoft.com/office/powerpoint/2010/main" val="3344463389"/>
              </p:ext>
            </p:extLst>
          </p:nvPr>
        </p:nvGraphicFramePr>
        <p:xfrm>
          <a:off x="2183802" y="2151529"/>
          <a:ext cx="4873214" cy="3915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niOkvir 3"/>
          <p:cNvSpPr txBox="1"/>
          <p:nvPr/>
        </p:nvSpPr>
        <p:spPr>
          <a:xfrm>
            <a:off x="3285942" y="4250138"/>
            <a:ext cx="4126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chemeClr val="bg1"/>
                </a:solidFill>
              </a:rPr>
              <a:t>Nedostaje 11.671</a:t>
            </a:r>
          </a:p>
        </p:txBody>
      </p:sp>
    </p:spTree>
    <p:extLst>
      <p:ext uri="{BB962C8B-B14F-4D97-AF65-F5344CB8AC3E}">
        <p14:creationId xmlns:p14="http://schemas.microsoft.com/office/powerpoint/2010/main" val="262662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GODIŠNJA NABAVA KNJIŽNE GRAĐE</a:t>
            </a:r>
            <a:br>
              <a:rPr lang="hr-HR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OSNOVNE ŠKOLE		</a:t>
            </a:r>
            <a:r>
              <a:rPr lang="hr-HR" sz="2700" dirty="0" smtClean="0">
                <a:solidFill>
                  <a:srgbClr val="C00000"/>
                </a:solidFill>
              </a:rPr>
              <a:t>Potrošena </a:t>
            </a:r>
            <a:r>
              <a:rPr lang="hr-HR" sz="2700" dirty="0">
                <a:solidFill>
                  <a:srgbClr val="C00000"/>
                </a:solidFill>
              </a:rPr>
              <a:t>sredstva</a:t>
            </a:r>
            <a:br>
              <a:rPr lang="hr-HR" sz="2700" dirty="0">
                <a:solidFill>
                  <a:srgbClr val="C00000"/>
                </a:solidFill>
              </a:rPr>
            </a:br>
            <a:r>
              <a:rPr lang="hr-HR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r-HR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r-HR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hr-HR" sz="3600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677334" y="2969111"/>
            <a:ext cx="7014384" cy="3760741"/>
          </a:xfrm>
        </p:spPr>
        <p:txBody>
          <a:bodyPr/>
          <a:lstStyle/>
          <a:p>
            <a:pPr>
              <a:buNone/>
            </a:pPr>
            <a:endParaRPr lang="hr-HR" dirty="0" smtClean="0">
              <a:solidFill>
                <a:srgbClr val="FF0000"/>
              </a:solidFill>
            </a:endParaRPr>
          </a:p>
          <a:p>
            <a:endParaRPr lang="hr-HR" dirty="0"/>
          </a:p>
        </p:txBody>
      </p:sp>
      <p:graphicFrame>
        <p:nvGraphicFramePr>
          <p:cNvPr id="6" name="Grafikon 5"/>
          <p:cNvGraphicFramePr/>
          <p:nvPr>
            <p:extLst>
              <p:ext uri="{D42A27DB-BD31-4B8C-83A1-F6EECF244321}">
                <p14:modId xmlns:p14="http://schemas.microsoft.com/office/powerpoint/2010/main" val="3036826365"/>
              </p:ext>
            </p:extLst>
          </p:nvPr>
        </p:nvGraphicFramePr>
        <p:xfrm>
          <a:off x="1000461" y="1945939"/>
          <a:ext cx="8273541" cy="325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kstniOkvir 6"/>
          <p:cNvSpPr txBox="1"/>
          <p:nvPr/>
        </p:nvSpPr>
        <p:spPr>
          <a:xfrm>
            <a:off x="1022233" y="5271248"/>
            <a:ext cx="79068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C00000"/>
                </a:solidFill>
              </a:rPr>
              <a:t>Škole su u 2009.g. prosječno potrošile 8.244 kn, </a:t>
            </a:r>
            <a:r>
              <a:rPr lang="hr-HR" sz="2400" b="1" dirty="0" smtClean="0">
                <a:solidFill>
                  <a:srgbClr val="C00000"/>
                </a:solidFill>
              </a:rPr>
              <a:t>a  </a:t>
            </a:r>
            <a:r>
              <a:rPr lang="hr-HR" sz="2400" b="1" dirty="0">
                <a:solidFill>
                  <a:srgbClr val="C00000"/>
                </a:solidFill>
              </a:rPr>
              <a:t>u 2013.g. 7.047 kn.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5263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65759" y="285396"/>
            <a:ext cx="8489577" cy="1285220"/>
          </a:xfrm>
        </p:spPr>
        <p:txBody>
          <a:bodyPr>
            <a:normAutofit fontScale="90000"/>
          </a:bodyPr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GODIŠNJA  NABAVA KNJIŽNE GRAĐE 										</a:t>
            </a:r>
            <a:r>
              <a:rPr lang="hr-HR" sz="27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OSNOVNE ŠKOLE</a:t>
            </a:r>
            <a:r>
              <a:rPr lang="hr-HR" sz="27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r-HR" sz="27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hr-HR" sz="2700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8419051"/>
              </p:ext>
            </p:extLst>
          </p:nvPr>
        </p:nvGraphicFramePr>
        <p:xfrm>
          <a:off x="591671" y="1731981"/>
          <a:ext cx="7939143" cy="3497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niOkvir 4"/>
          <p:cNvSpPr txBox="1"/>
          <p:nvPr/>
        </p:nvSpPr>
        <p:spPr>
          <a:xfrm>
            <a:off x="156205" y="5380672"/>
            <a:ext cx="869913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C00000"/>
                </a:solidFill>
              </a:rPr>
              <a:t>*</a:t>
            </a:r>
            <a:r>
              <a:rPr lang="hr-HR" sz="2400" dirty="0" smtClean="0">
                <a:solidFill>
                  <a:srgbClr val="C00000"/>
                </a:solidFill>
              </a:rPr>
              <a:t>Osnovne škole </a:t>
            </a:r>
            <a:r>
              <a:rPr lang="hr-HR" sz="2400" dirty="0">
                <a:solidFill>
                  <a:srgbClr val="C00000"/>
                </a:solidFill>
              </a:rPr>
              <a:t>su prosječno kupile 163 sv. knjiga</a:t>
            </a:r>
            <a:r>
              <a:rPr lang="hr-HR" sz="2400" dirty="0" smtClean="0">
                <a:solidFill>
                  <a:srgbClr val="C00000"/>
                </a:solidFill>
              </a:rPr>
              <a:t>.</a:t>
            </a:r>
          </a:p>
          <a:p>
            <a:endParaRPr lang="hr-HR" sz="2400" dirty="0">
              <a:solidFill>
                <a:srgbClr val="FF0000"/>
              </a:solidFill>
            </a:endParaRPr>
          </a:p>
          <a:p>
            <a:r>
              <a:rPr lang="hr-HR" sz="2400" dirty="0"/>
              <a:t>‘’Knjižnična građa dopunjava se svake školske godine s 0,5 – 2 knjige po učeniku i učitelju</a:t>
            </a:r>
            <a:r>
              <a:rPr lang="hr-HR" sz="2400" dirty="0" smtClean="0"/>
              <a:t>.’’ (</a:t>
            </a:r>
            <a:r>
              <a:rPr lang="hr-HR" sz="2400" dirty="0"/>
              <a:t>Standardi….)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7653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559398"/>
            <a:ext cx="9274002" cy="1371002"/>
          </a:xfrm>
        </p:spPr>
        <p:txBody>
          <a:bodyPr>
            <a:normAutofit fontScale="90000"/>
          </a:bodyPr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GODIŠNJA NABAVA KNJIŽNE GRAĐE</a:t>
            </a:r>
            <a:b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				</a:t>
            </a:r>
            <a:r>
              <a:rPr lang="hr-HR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SREDNJE ŠKOLE</a:t>
            </a:r>
            <a:br>
              <a:rPr lang="hr-HR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sz="2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r-HR" sz="2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sz="2700" b="1" dirty="0" smtClean="0">
                <a:solidFill>
                  <a:srgbClr val="C00000"/>
                </a:solidFill>
              </a:rPr>
              <a:t>2013</a:t>
            </a:r>
            <a:r>
              <a:rPr lang="hr-HR" sz="2700" b="1" dirty="0">
                <a:solidFill>
                  <a:srgbClr val="C00000"/>
                </a:solidFill>
              </a:rPr>
              <a:t>. nabavljeno je 0,2 po učeniku i učitelju</a:t>
            </a:r>
            <a:br>
              <a:rPr lang="hr-HR" sz="2700" b="1" dirty="0">
                <a:solidFill>
                  <a:srgbClr val="C00000"/>
                </a:solidFill>
              </a:rPr>
            </a:br>
            <a:r>
              <a:rPr lang="hr-HR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r-HR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r-HR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r-HR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7" name="Rezervirano mjesto sadržaja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711090"/>
              </p:ext>
            </p:extLst>
          </p:nvPr>
        </p:nvGraphicFramePr>
        <p:xfrm>
          <a:off x="215152" y="2237590"/>
          <a:ext cx="8745967" cy="2919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kstniOkvir 7"/>
          <p:cNvSpPr txBox="1"/>
          <p:nvPr/>
        </p:nvSpPr>
        <p:spPr>
          <a:xfrm>
            <a:off x="1117752" y="5416247"/>
            <a:ext cx="60145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/>
              <a:t>‘’Knjižnična građa dopunjava se svake školske godine </a:t>
            </a:r>
            <a:r>
              <a:rPr lang="hr-HR" sz="2000" b="1" dirty="0" smtClean="0"/>
              <a:t>s  </a:t>
            </a:r>
            <a:r>
              <a:rPr lang="hr-HR" sz="2000" b="1" dirty="0"/>
              <a:t>0,5 – 2 knjige  po učeniku i učitelju.’’( Standardi…)</a:t>
            </a:r>
          </a:p>
        </p:txBody>
      </p:sp>
    </p:spTree>
    <p:extLst>
      <p:ext uri="{BB962C8B-B14F-4D97-AF65-F5344CB8AC3E}">
        <p14:creationId xmlns:p14="http://schemas.microsoft.com/office/powerpoint/2010/main" val="359355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UKUPNA GODIŠNJA SREDSTVA ZA NABAVU</a:t>
            </a:r>
            <a:b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	</a:t>
            </a:r>
            <a:r>
              <a:rPr lang="hr-HR" sz="27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SREDNJE ŠKOLE</a:t>
            </a:r>
            <a:endParaRPr lang="hr-HR" sz="27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291.750 KUNA</a:t>
            </a:r>
            <a:r>
              <a:rPr lang="hr-HR" dirty="0" smtClean="0"/>
              <a:t>		</a:t>
            </a:r>
          </a:p>
          <a:p>
            <a:pPr>
              <a:buNone/>
            </a:pPr>
            <a:r>
              <a:rPr lang="hr-HR" dirty="0" smtClean="0"/>
              <a:t>			= </a:t>
            </a:r>
          </a:p>
          <a:p>
            <a:r>
              <a:rPr lang="hr-HR" b="1" dirty="0" smtClean="0"/>
              <a:t>6.483 KUNA PROSJEČNO PO KNJIŽNICI</a:t>
            </a:r>
          </a:p>
          <a:p>
            <a:endParaRPr lang="hr-HR" dirty="0" smtClean="0"/>
          </a:p>
          <a:p>
            <a:r>
              <a:rPr lang="hr-HR" b="1" dirty="0"/>
              <a:t>PROSJEČNA CIJENA JEDINICE GRAĐE JE 66,00 </a:t>
            </a:r>
            <a:r>
              <a:rPr lang="hr-HR" b="1" dirty="0" smtClean="0"/>
              <a:t>KUNA</a:t>
            </a:r>
          </a:p>
          <a:p>
            <a:endParaRPr lang="hr-HR" dirty="0" smtClean="0"/>
          </a:p>
          <a:p>
            <a:r>
              <a:rPr lang="hr-HR" sz="2400" b="1" dirty="0" smtClean="0">
                <a:solidFill>
                  <a:srgbClr val="C00000"/>
                </a:solidFill>
              </a:rPr>
              <a:t>SREDNJE SU ŠKOLE PROSJEČNO KUPILE 95 SV. KNJIGA!</a:t>
            </a:r>
          </a:p>
          <a:p>
            <a:r>
              <a:rPr lang="hr-HR" sz="2400" b="1" dirty="0" smtClean="0">
                <a:solidFill>
                  <a:srgbClr val="C00000"/>
                </a:solidFill>
              </a:rPr>
              <a:t>OSNOVNE SU ŠKOLE PROSJEČNO KUPILE 163 SV. KNJIGA!</a:t>
            </a:r>
            <a:endParaRPr lang="hr-H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41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DIPLOMIRANI KNJIŽNIČARI</a:t>
            </a:r>
            <a:b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		</a:t>
            </a:r>
            <a:r>
              <a:rPr lang="hr-H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OSNOVNE ŠKOLE</a:t>
            </a:r>
            <a:endParaRPr lang="hr-HR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703641"/>
              </p:ext>
            </p:extLst>
          </p:nvPr>
        </p:nvGraphicFramePr>
        <p:xfrm>
          <a:off x="753035" y="2076226"/>
          <a:ext cx="7842325" cy="4049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552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35916" y="150606"/>
            <a:ext cx="8788997" cy="1398495"/>
          </a:xfrm>
        </p:spPr>
        <p:txBody>
          <a:bodyPr>
            <a:normAutofit/>
          </a:bodyPr>
          <a:lstStyle/>
          <a:p>
            <a:r>
              <a:rPr lang="hr-HR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ŠKOLSKI KNJIŽNIČARI</a:t>
            </a:r>
            <a:br>
              <a:rPr lang="hr-HR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			</a:t>
            </a:r>
            <a:r>
              <a:rPr lang="hr-H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SREDNJE ŠKOLE</a:t>
            </a:r>
            <a:endParaRPr lang="hr-HR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8256179"/>
              </p:ext>
            </p:extLst>
          </p:nvPr>
        </p:nvGraphicFramePr>
        <p:xfrm>
          <a:off x="3905026" y="1194099"/>
          <a:ext cx="5088367" cy="4932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zervirano mjesto teksta 4"/>
          <p:cNvSpPr>
            <a:spLocks noGrp="1"/>
          </p:cNvSpPr>
          <p:nvPr>
            <p:ph type="body" sz="half" idx="2"/>
          </p:nvPr>
        </p:nvSpPr>
        <p:spPr>
          <a:xfrm>
            <a:off x="301214" y="1968649"/>
            <a:ext cx="3410174" cy="4109422"/>
          </a:xfrm>
        </p:spPr>
        <p:txBody>
          <a:bodyPr>
            <a:noAutofit/>
          </a:bodyPr>
          <a:lstStyle/>
          <a:p>
            <a:r>
              <a:rPr lang="hr-HR" sz="2000" b="1" dirty="0" smtClean="0"/>
              <a:t>UKUPNO UPOSLENO 52 DJELATNIKA.</a:t>
            </a:r>
          </a:p>
          <a:p>
            <a:endParaRPr lang="hr-HR" sz="2000" b="1" dirty="0" smtClean="0"/>
          </a:p>
          <a:p>
            <a:r>
              <a:rPr lang="hr-HR" sz="2000" b="1" dirty="0" smtClean="0"/>
              <a:t>DIPL. KNJIŽ</a:t>
            </a:r>
            <a:r>
              <a:rPr lang="hr-HR" sz="2000" b="1" dirty="0"/>
              <a:t>. </a:t>
            </a:r>
            <a:r>
              <a:rPr lang="hr-HR" sz="2000" b="1" dirty="0" smtClean="0"/>
              <a:t>	24</a:t>
            </a:r>
          </a:p>
          <a:p>
            <a:r>
              <a:rPr lang="hr-HR" sz="2000" b="1" dirty="0" smtClean="0"/>
              <a:t>PROF.			27</a:t>
            </a:r>
          </a:p>
          <a:p>
            <a:r>
              <a:rPr lang="hr-HR" sz="2000" b="1" dirty="0" smtClean="0"/>
              <a:t>SSS			1</a:t>
            </a:r>
          </a:p>
          <a:p>
            <a:r>
              <a:rPr lang="hr-HR" sz="2000" b="1" dirty="0" smtClean="0"/>
              <a:t>29 DJELATNIKA = 40 SATI</a:t>
            </a:r>
          </a:p>
          <a:p>
            <a:r>
              <a:rPr lang="hr-HR" sz="2000" b="1" dirty="0" smtClean="0"/>
              <a:t>23 DJELATNIKA = 20 I MANJE SATI</a:t>
            </a:r>
            <a:endParaRPr lang="hr-HR" sz="2000" b="1" dirty="0"/>
          </a:p>
        </p:txBody>
      </p:sp>
    </p:spTree>
    <p:extLst>
      <p:ext uri="{BB962C8B-B14F-4D97-AF65-F5344CB8AC3E}">
        <p14:creationId xmlns:p14="http://schemas.microsoft.com/office/powerpoint/2010/main" val="47520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*Komentar i usporedba</a:t>
            </a:r>
            <a:endParaRPr lang="hr-H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b="1" dirty="0" smtClean="0">
                <a:solidFill>
                  <a:srgbClr val="C00000"/>
                </a:solidFill>
              </a:rPr>
              <a:t>U KNJIŽNICAMA OSNOVNIH ŠKOLA RADI 95 DJELATNIKA.</a:t>
            </a:r>
          </a:p>
          <a:p>
            <a:r>
              <a:rPr lang="hr-HR" sz="2400" b="1" dirty="0" smtClean="0">
                <a:solidFill>
                  <a:srgbClr val="C00000"/>
                </a:solidFill>
              </a:rPr>
              <a:t>74 DJELATNIKA IMAJU STRUČNE KVALIFIKACIJE, A 21 SU BEZ STRUČNIH KVALIFIKACIJA.</a:t>
            </a:r>
          </a:p>
          <a:p>
            <a:endParaRPr lang="hr-HR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hr-HR" sz="2400" b="1" dirty="0" smtClean="0">
                <a:solidFill>
                  <a:schemeClr val="accent2">
                    <a:lumMod val="75000"/>
                  </a:schemeClr>
                </a:solidFill>
              </a:rPr>
              <a:t>U </a:t>
            </a:r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KNJIŽNICAMA SREDNJIH ŠKOLA RADE 52 KNJIŽNIČARA. </a:t>
            </a:r>
          </a:p>
          <a:p>
            <a:r>
              <a:rPr lang="hr-HR" sz="2400" b="1" dirty="0" smtClean="0">
                <a:solidFill>
                  <a:schemeClr val="accent2">
                    <a:lumMod val="75000"/>
                  </a:schemeClr>
                </a:solidFill>
              </a:rPr>
              <a:t>24 DJELATNIKA </a:t>
            </a:r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IMAJU</a:t>
            </a:r>
            <a:r>
              <a:rPr lang="hr-HR" sz="2400" b="1" dirty="0" smtClean="0">
                <a:solidFill>
                  <a:schemeClr val="accent2">
                    <a:lumMod val="75000"/>
                  </a:schemeClr>
                </a:solidFill>
              </a:rPr>
              <a:t> STRUČNE KVALIFIKACIJE, A 28 SU BEZ STRUČNIH KVALIFIKACIJA. </a:t>
            </a:r>
            <a:endParaRPr lang="hr-H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73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			RADNO VRIJEME </a:t>
            </a:r>
            <a:br>
              <a:rPr lang="hr-HR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					</a:t>
            </a:r>
            <a:r>
              <a:rPr lang="hr-H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OSNOVNE ŠKOLE</a:t>
            </a:r>
            <a:endParaRPr lang="hr-HR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3191500"/>
              </p:ext>
            </p:extLst>
          </p:nvPr>
        </p:nvGraphicFramePr>
        <p:xfrm>
          <a:off x="796066" y="2033194"/>
          <a:ext cx="7218381" cy="4092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38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indent="-342900"/>
            <a:r>
              <a:rPr lang="hr-H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PROSTORI</a:t>
            </a:r>
            <a:r>
              <a:rPr lang="hr-HR" dirty="0">
                <a:solidFill>
                  <a:schemeClr val="tx1"/>
                </a:solidFill>
              </a:rPr>
              <a:t> </a:t>
            </a:r>
            <a:r>
              <a:rPr lang="hr-H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KNJIŽNICA</a:t>
            </a:r>
            <a:r>
              <a:rPr lang="hr-HR" dirty="0">
                <a:solidFill>
                  <a:schemeClr val="tx1"/>
                </a:solidFill>
              </a:rPr>
              <a:t> </a:t>
            </a:r>
            <a:r>
              <a:rPr lang="hr-H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 M2 </a:t>
            </a:r>
            <a:r>
              <a:rPr lang="hr-HR" sz="27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– </a:t>
            </a:r>
            <a:r>
              <a:rPr lang="hr-HR" sz="27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SREDNJE ŠKOLE</a:t>
            </a:r>
            <a:r>
              <a:rPr lang="hr-HR" sz="2700" dirty="0">
                <a:solidFill>
                  <a:schemeClr val="tx1"/>
                </a:solidFill>
              </a:rPr>
              <a:t/>
            </a:r>
            <a:br>
              <a:rPr lang="hr-HR" sz="2700" dirty="0">
                <a:solidFill>
                  <a:schemeClr val="tx1"/>
                </a:solidFill>
              </a:rPr>
            </a:br>
            <a:r>
              <a:rPr lang="hr-HR" dirty="0">
                <a:solidFill>
                  <a:srgbClr val="FF0000"/>
                </a:solidFill>
              </a:rPr>
              <a:t/>
            </a:r>
            <a:br>
              <a:rPr lang="hr-HR" dirty="0">
                <a:solidFill>
                  <a:srgbClr val="FF0000"/>
                </a:solidFill>
              </a:rPr>
            </a:b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0660813"/>
              </p:ext>
            </p:extLst>
          </p:nvPr>
        </p:nvGraphicFramePr>
        <p:xfrm>
          <a:off x="4389120" y="2334410"/>
          <a:ext cx="4562325" cy="3836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avokutnik 4"/>
          <p:cNvSpPr/>
          <p:nvPr/>
        </p:nvSpPr>
        <p:spPr>
          <a:xfrm>
            <a:off x="0" y="2443459"/>
            <a:ext cx="46473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hr-HR" dirty="0">
                <a:solidFill>
                  <a:srgbClr val="FF0000"/>
                </a:solidFill>
              </a:rPr>
              <a:t>Školska knjižnica </a:t>
            </a:r>
            <a:r>
              <a:rPr lang="hr-HR" dirty="0" smtClean="0">
                <a:solidFill>
                  <a:srgbClr val="FF0000"/>
                </a:solidFill>
              </a:rPr>
              <a:t>ima </a:t>
            </a:r>
            <a:r>
              <a:rPr lang="hr-HR" dirty="0">
                <a:solidFill>
                  <a:srgbClr val="FF0000"/>
                </a:solidFill>
              </a:rPr>
              <a:t>prosječno </a:t>
            </a:r>
            <a:r>
              <a:rPr lang="hr-HR" dirty="0" smtClean="0">
                <a:solidFill>
                  <a:srgbClr val="FF0000"/>
                </a:solidFill>
              </a:rPr>
              <a:t>54 m2!</a:t>
            </a:r>
          </a:p>
          <a:p>
            <a:pPr marL="342900" indent="-342900"/>
            <a:endParaRPr lang="hr-HR" dirty="0" smtClean="0">
              <a:solidFill>
                <a:srgbClr val="FF0000"/>
              </a:solidFill>
            </a:endParaRPr>
          </a:p>
          <a:p>
            <a:pPr marL="342900" indent="-342900"/>
            <a:r>
              <a:rPr lang="hr-HR" dirty="0" smtClean="0">
                <a:solidFill>
                  <a:srgbClr val="FF0000"/>
                </a:solidFill>
              </a:rPr>
              <a:t>27 knjižnica imaju manje od 54 m2!!</a:t>
            </a:r>
          </a:p>
          <a:p>
            <a:pPr marL="342900" indent="-342900"/>
            <a:endParaRPr lang="hr-HR" dirty="0" smtClean="0">
              <a:solidFill>
                <a:srgbClr val="FF0000"/>
              </a:solidFill>
            </a:endParaRPr>
          </a:p>
          <a:p>
            <a:pPr marL="342900" indent="-342900"/>
            <a:r>
              <a:rPr lang="hr-HR" dirty="0" smtClean="0">
                <a:solidFill>
                  <a:srgbClr val="FF0000"/>
                </a:solidFill>
              </a:rPr>
              <a:t>4 knjižnice imaju manje od 20 m2 !!!</a:t>
            </a:r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91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753034" y="609600"/>
            <a:ext cx="8520967" cy="971774"/>
          </a:xfrm>
        </p:spPr>
        <p:txBody>
          <a:bodyPr>
            <a:normAutofit/>
          </a:bodyPr>
          <a:lstStyle/>
          <a:p>
            <a:r>
              <a:rPr lang="hr-HR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	</a:t>
            </a:r>
            <a:r>
              <a:rPr lang="hr-HR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REVIZIJE  - </a:t>
            </a:r>
            <a:r>
              <a:rPr lang="hr-H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OSNOVNE ŠKOLE</a:t>
            </a:r>
            <a:endParaRPr lang="hr-HR" sz="2400" dirty="0">
              <a:solidFill>
                <a:schemeClr val="tx1"/>
              </a:solidFill>
            </a:endParaRPr>
          </a:p>
        </p:txBody>
      </p:sp>
      <p:sp>
        <p:nvSpPr>
          <p:cNvPr id="6" name="Rezervirano mjesto sadržaja 5"/>
          <p:cNvSpPr txBox="1">
            <a:spLocks noGrp="1"/>
          </p:cNvSpPr>
          <p:nvPr>
            <p:ph idx="1"/>
          </p:nvPr>
        </p:nvSpPr>
        <p:spPr>
          <a:xfrm>
            <a:off x="1065007" y="1742739"/>
            <a:ext cx="8199345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solidFill>
                  <a:srgbClr val="C00000"/>
                </a:solidFill>
              </a:rPr>
              <a:t>74</a:t>
            </a:r>
            <a:r>
              <a:rPr lang="hr-HR" sz="2400" b="1" dirty="0" smtClean="0"/>
              <a:t> </a:t>
            </a:r>
            <a:r>
              <a:rPr lang="hr-HR" sz="2400" b="1" dirty="0"/>
              <a:t>ŠKOLSKE KNJIŽNICE NAPRAVLE SU REVIZIJU.</a:t>
            </a:r>
          </a:p>
          <a:p>
            <a:endParaRPr lang="hr-HR" sz="2400" b="1" dirty="0"/>
          </a:p>
          <a:p>
            <a:r>
              <a:rPr lang="hr-HR" sz="2400" b="1" dirty="0">
                <a:solidFill>
                  <a:srgbClr val="C00000"/>
                </a:solidFill>
              </a:rPr>
              <a:t>55</a:t>
            </a:r>
            <a:r>
              <a:rPr lang="hr-HR" sz="2400" b="1" dirty="0"/>
              <a:t> ŠKOLSKA KNJIŽNICA JE U ZAKONSKOM ROKU.</a:t>
            </a:r>
          </a:p>
          <a:p>
            <a:endParaRPr lang="hr-HR" sz="2400" b="1" dirty="0"/>
          </a:p>
          <a:p>
            <a:r>
              <a:rPr lang="hr-HR" sz="2400" b="1" dirty="0">
                <a:solidFill>
                  <a:srgbClr val="C00000"/>
                </a:solidFill>
              </a:rPr>
              <a:t>19</a:t>
            </a:r>
            <a:r>
              <a:rPr lang="hr-HR" sz="2400" b="1" dirty="0">
                <a:solidFill>
                  <a:srgbClr val="FF0000"/>
                </a:solidFill>
              </a:rPr>
              <a:t> </a:t>
            </a:r>
            <a:r>
              <a:rPr lang="hr-HR" sz="2400" b="1" dirty="0"/>
              <a:t>ŠKOLSKIH KNJIŽNICA  MORA NAPRAVITI</a:t>
            </a:r>
          </a:p>
          <a:p>
            <a:pPr>
              <a:buNone/>
            </a:pPr>
            <a:r>
              <a:rPr lang="hr-HR" sz="2400" b="1" dirty="0"/>
              <a:t>	     </a:t>
            </a:r>
            <a:r>
              <a:rPr lang="hr-HR" sz="2400" b="1" dirty="0" smtClean="0"/>
              <a:t>REVIZIJU</a:t>
            </a:r>
            <a:r>
              <a:rPr lang="hr-HR" sz="2400" b="1" dirty="0"/>
              <a:t>, JER JE OD POSLJEDNJE PROŠLO</a:t>
            </a:r>
          </a:p>
          <a:p>
            <a:pPr>
              <a:buNone/>
            </a:pPr>
            <a:r>
              <a:rPr lang="hr-HR" sz="2400" b="1" dirty="0"/>
              <a:t>         </a:t>
            </a:r>
            <a:r>
              <a:rPr lang="hr-HR" sz="2400" b="1" dirty="0" smtClean="0"/>
              <a:t>VIŠE </a:t>
            </a:r>
            <a:r>
              <a:rPr lang="hr-HR" sz="2400" b="1" dirty="0"/>
              <a:t>GODINA.</a:t>
            </a:r>
          </a:p>
          <a:p>
            <a:endParaRPr lang="hr-HR" sz="2400" b="1" dirty="0"/>
          </a:p>
          <a:p>
            <a:r>
              <a:rPr lang="hr-HR" sz="2400" b="1" dirty="0">
                <a:solidFill>
                  <a:srgbClr val="C00000"/>
                </a:solidFill>
              </a:rPr>
              <a:t>22</a:t>
            </a:r>
            <a:r>
              <a:rPr lang="hr-HR" sz="2400" b="1" dirty="0">
                <a:solidFill>
                  <a:srgbClr val="FF0000"/>
                </a:solidFill>
              </a:rPr>
              <a:t> </a:t>
            </a:r>
            <a:r>
              <a:rPr lang="hr-HR" sz="2400" b="1" dirty="0"/>
              <a:t>ŠKOLSKE KNJIŽNICE  NISU DALE</a:t>
            </a:r>
          </a:p>
          <a:p>
            <a:pPr>
              <a:buNone/>
            </a:pPr>
            <a:r>
              <a:rPr lang="hr-HR" sz="2400" b="1" dirty="0"/>
              <a:t>	     </a:t>
            </a:r>
            <a:r>
              <a:rPr lang="hr-HR" sz="2400" b="1" dirty="0" smtClean="0"/>
              <a:t>NIKAKVE </a:t>
            </a:r>
            <a:r>
              <a:rPr lang="hr-HR" sz="2400" b="1" dirty="0"/>
              <a:t>PODATAKE.</a:t>
            </a:r>
          </a:p>
        </p:txBody>
      </p:sp>
    </p:spTree>
    <p:extLst>
      <p:ext uri="{BB962C8B-B14F-4D97-AF65-F5344CB8AC3E}">
        <p14:creationId xmlns:p14="http://schemas.microsoft.com/office/powerpoint/2010/main" val="10051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		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REVIZIJE   -	</a:t>
            </a:r>
            <a:r>
              <a:rPr lang="hr-H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SREDNJE ŠKOLE </a:t>
            </a:r>
            <a:endParaRPr lang="hr-HR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ekstniOkvir 2"/>
          <p:cNvSpPr txBox="1"/>
          <p:nvPr/>
        </p:nvSpPr>
        <p:spPr>
          <a:xfrm>
            <a:off x="2279577" y="22048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/>
          </a:p>
        </p:txBody>
      </p:sp>
      <p:sp>
        <p:nvSpPr>
          <p:cNvPr id="4" name="TekstniOkvir 3"/>
          <p:cNvSpPr txBox="1"/>
          <p:nvPr/>
        </p:nvSpPr>
        <p:spPr>
          <a:xfrm>
            <a:off x="677334" y="1537148"/>
            <a:ext cx="1238306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solidFill>
                  <a:srgbClr val="C00000"/>
                </a:solidFill>
              </a:rPr>
              <a:t>36</a:t>
            </a:r>
            <a:r>
              <a:rPr lang="hr-HR" sz="2400" b="1" dirty="0" smtClean="0"/>
              <a:t> </a:t>
            </a:r>
            <a:r>
              <a:rPr lang="hr-HR" sz="2400" b="1" dirty="0"/>
              <a:t>ŠKOLSKIH KNJIŽNICA RADILO JE REVIZIJU</a:t>
            </a:r>
          </a:p>
          <a:p>
            <a:endParaRPr lang="hr-H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>
                <a:solidFill>
                  <a:srgbClr val="C00000"/>
                </a:solidFill>
              </a:rPr>
              <a:t>31</a:t>
            </a:r>
            <a:r>
              <a:rPr lang="hr-HR" sz="2400" b="1" dirty="0"/>
              <a:t> ŠKOLSKA KNJIŽNICA JE U ZAKONSKOM ROKU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>
                <a:solidFill>
                  <a:srgbClr val="C00000"/>
                </a:solidFill>
              </a:rPr>
              <a:t> 5 </a:t>
            </a:r>
            <a:r>
              <a:rPr lang="hr-HR" sz="2400" b="1" dirty="0"/>
              <a:t>ŠKOLSKIH KNJIŽNICA  MORA NAPRAVITI REVIZIJU, </a:t>
            </a:r>
          </a:p>
          <a:p>
            <a:r>
              <a:rPr lang="hr-HR" sz="2400" b="1" dirty="0" smtClean="0"/>
              <a:t>       JER </a:t>
            </a:r>
            <a:r>
              <a:rPr lang="hr-HR" sz="2400" b="1" dirty="0"/>
              <a:t>JE OD POSLJEDNJE </a:t>
            </a:r>
            <a:r>
              <a:rPr lang="hr-HR" sz="2400" b="1" dirty="0" smtClean="0"/>
              <a:t>PROŠLO VIŠE </a:t>
            </a:r>
            <a:r>
              <a:rPr lang="hr-HR" sz="2400" b="1" dirty="0"/>
              <a:t>GODINA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>
                <a:solidFill>
                  <a:srgbClr val="C00000"/>
                </a:solidFill>
              </a:rPr>
              <a:t> 9  </a:t>
            </a:r>
            <a:r>
              <a:rPr lang="hr-HR" sz="2400" b="1" dirty="0"/>
              <a:t>ŠKOLSKIH KNJIŽNICA  NIJE DALO NIKAKVE PODATAKE</a:t>
            </a:r>
          </a:p>
        </p:txBody>
      </p:sp>
    </p:spTree>
    <p:extLst>
      <p:ext uri="{BB962C8B-B14F-4D97-AF65-F5344CB8AC3E}">
        <p14:creationId xmlns:p14="http://schemas.microsoft.com/office/powerpoint/2010/main" val="60465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63792" y="545054"/>
            <a:ext cx="8510209" cy="72434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*</a:t>
            </a:r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</a:rPr>
              <a:t>Kaznene odredbe</a:t>
            </a:r>
            <a:br>
              <a:rPr lang="hr-HR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>
                <a:solidFill>
                  <a:schemeClr val="tx1"/>
                </a:solidFill>
              </a:rPr>
              <a:t>Članak 51. Zakona o knjižnicama: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>‘’Novčanom kaznom od 1000,00 do 5.000,00 kuna kaznit će se za prekršaj knjižnica, odnosno pravna osoba u čijem se sastavu nalazi knjižnica: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>- </a:t>
            </a:r>
            <a:r>
              <a:rPr lang="hr-HR" u="sng" dirty="0" smtClean="0">
                <a:solidFill>
                  <a:schemeClr val="tx1"/>
                </a:solidFill>
              </a:rPr>
              <a:t>ako</a:t>
            </a:r>
            <a:r>
              <a:rPr lang="hr-HR" dirty="0" smtClean="0">
                <a:solidFill>
                  <a:schemeClr val="tx1"/>
                </a:solidFill>
              </a:rPr>
              <a:t> se utvrdi da knjižnica nije uredno provela </a:t>
            </a:r>
            <a:r>
              <a:rPr lang="hr-HR" u="sng" dirty="0" smtClean="0">
                <a:solidFill>
                  <a:schemeClr val="accent5"/>
                </a:solidFill>
              </a:rPr>
              <a:t>reviziju</a:t>
            </a:r>
            <a:r>
              <a:rPr lang="hr-HR" dirty="0" smtClean="0">
                <a:solidFill>
                  <a:schemeClr val="tx1"/>
                </a:solidFill>
              </a:rPr>
              <a:t> knjižničnog fonda (čl.46.),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>- </a:t>
            </a:r>
            <a:r>
              <a:rPr lang="hr-HR" u="sng" dirty="0" smtClean="0">
                <a:solidFill>
                  <a:schemeClr val="tx1"/>
                </a:solidFill>
              </a:rPr>
              <a:t>ako</a:t>
            </a:r>
            <a:r>
              <a:rPr lang="hr-HR" dirty="0" smtClean="0">
                <a:solidFill>
                  <a:schemeClr val="tx1"/>
                </a:solidFill>
              </a:rPr>
              <a:t> se ne upiše u zakonom određeni </a:t>
            </a:r>
            <a:r>
              <a:rPr lang="hr-HR" dirty="0" smtClean="0">
                <a:solidFill>
                  <a:schemeClr val="accent5"/>
                </a:solidFill>
              </a:rPr>
              <a:t>upisnik</a:t>
            </a:r>
            <a:r>
              <a:rPr lang="hr-HR" dirty="0" smtClean="0">
                <a:solidFill>
                  <a:schemeClr val="tx1"/>
                </a:solidFill>
              </a:rPr>
              <a:t> ( čl. 11.),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/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3519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4701" y="609600"/>
            <a:ext cx="8639301" cy="143435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- </a:t>
            </a:r>
            <a:r>
              <a:rPr lang="hr-HR" u="sng" dirty="0" smtClean="0">
                <a:solidFill>
                  <a:schemeClr val="tx1"/>
                </a:solidFill>
              </a:rPr>
              <a:t>ako</a:t>
            </a:r>
            <a:r>
              <a:rPr lang="hr-HR" dirty="0" smtClean="0">
                <a:solidFill>
                  <a:schemeClr val="tx1"/>
                </a:solidFill>
              </a:rPr>
              <a:t> knjižnica </a:t>
            </a:r>
            <a:r>
              <a:rPr lang="hr-HR" dirty="0" smtClean="0">
                <a:solidFill>
                  <a:schemeClr val="accent5"/>
                </a:solidFill>
              </a:rPr>
              <a:t>ne dostavi podatke </a:t>
            </a:r>
            <a:r>
              <a:rPr lang="hr-HR" dirty="0" smtClean="0">
                <a:solidFill>
                  <a:schemeClr val="tx1"/>
                </a:solidFill>
              </a:rPr>
              <a:t>potrebne 	za obavljanje stručnog nadzora (čl. 20. st. 	1., čl.47.),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>- 	</a:t>
            </a:r>
            <a:r>
              <a:rPr lang="hr-HR" u="sng" dirty="0" smtClean="0">
                <a:solidFill>
                  <a:schemeClr val="tx1"/>
                </a:solidFill>
              </a:rPr>
              <a:t>ako </a:t>
            </a:r>
            <a:r>
              <a:rPr lang="hr-HR" dirty="0" smtClean="0">
                <a:solidFill>
                  <a:schemeClr val="tx1"/>
                </a:solidFill>
              </a:rPr>
              <a:t>se utvrdi da knjižnica nije poduzela 	mjere za </a:t>
            </a:r>
            <a:r>
              <a:rPr lang="hr-HR" dirty="0" smtClean="0">
                <a:solidFill>
                  <a:schemeClr val="accent5"/>
                </a:solidFill>
              </a:rPr>
              <a:t>zaštitu knjižnične građe </a:t>
            </a:r>
            <a:r>
              <a:rPr lang="hr-HR" dirty="0" smtClean="0">
                <a:solidFill>
                  <a:schemeClr val="tx1"/>
                </a:solidFill>
              </a:rPr>
              <a:t>(čl.45.).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/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>Odgovorna osoba u knjižnici , odnosno pravnoj osobi u čijem se sastavu knjižnica nalazi kaznit će se za prekršaj iz st.1. ovog članka novčanom kaznom od 500,00 do 10.000,00 kuna. 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62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Pravilnik o proračunskom računovodstvu i računskom planu /NN 124/2014)</a:t>
            </a:r>
            <a:b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III. POPIS IMOVINE I OBVEZA (</a:t>
            </a:r>
            <a:r>
              <a:rPr lang="hr-HR" b="1" dirty="0" smtClean="0">
                <a:solidFill>
                  <a:srgbClr val="C00000"/>
                </a:solidFill>
              </a:rPr>
              <a:t>inventura</a:t>
            </a: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b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Članak 14. st.3</a:t>
            </a:r>
            <a:b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‘’- proračun i proračunski korisnici koji obavljaju knjižničnu djelatnost popis knjižnične građe mogu obaviti u roku koji nije duži od roka za provođenje obvezne redovne revizije knjižnične građe utvrđenog posebnim </a:t>
            </a:r>
            <a:r>
              <a:rPr lang="hr-HR" b="1" dirty="0" err="1" smtClean="0">
                <a:solidFill>
                  <a:schemeClr val="accent2">
                    <a:lumMod val="75000"/>
                  </a:schemeClr>
                </a:solidFill>
              </a:rPr>
              <a:t>podzakonskim</a:t>
            </a: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 aktom;’’</a:t>
            </a:r>
            <a:endParaRPr lang="hr-HR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56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99246" y="609600"/>
            <a:ext cx="8574755" cy="724348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Odgovornost knjižničara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1. Školski knjižničar član je stručnog osoblja i odgovoran za planiranje rada i vođenje školske knjižnice.</a:t>
            </a:r>
            <a:b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2. Školska </a:t>
            </a:r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knjižnica mora biti vođena prema stručnim standardima.</a:t>
            </a:r>
            <a:br>
              <a:rPr lang="hr-HR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3. Školski knjižničar mora </a:t>
            </a:r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poticati 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suradnju </a:t>
            </a:r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s nastavnicima, upravom 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škole, administrativnim </a:t>
            </a:r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osobljem, 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roditeljima</a:t>
            </a:r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br>
              <a:rPr lang="hr-HR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hr-HR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hr-H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2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4. Na prijedlog školskog knjižničara ravnatelj škole donosi odluku o provođenju revizije. </a:t>
            </a:r>
            <a:b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hr-HR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Daljnji postupci opisani su u Pravilniku o reviziji i otpisu knjižnične građe (NN 21/02.)</a:t>
            </a:r>
            <a:endParaRPr lang="hr-H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66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accent2"/>
                </a:solidFill>
              </a:rPr>
              <a:t>Odgovornost ravnatelja</a:t>
            </a:r>
            <a:endParaRPr lang="hr-HR" b="1" dirty="0">
              <a:solidFill>
                <a:schemeClr val="accent2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b="1" dirty="0" smtClean="0">
                <a:solidFill>
                  <a:schemeClr val="accent2">
                    <a:lumMod val="50000"/>
                  </a:schemeClr>
                </a:solidFill>
              </a:rPr>
              <a:t>1. ravnatelj se mora aktivno zauzimati  za knjižnične 		   programe, </a:t>
            </a:r>
          </a:p>
          <a:p>
            <a:r>
              <a:rPr lang="hr-HR" sz="2400" b="1" dirty="0" smtClean="0">
                <a:solidFill>
                  <a:schemeClr val="accent2">
                    <a:lumMod val="50000"/>
                  </a:schemeClr>
                </a:solidFill>
              </a:rPr>
              <a:t>2. odgovoran je za ulaganje u program knjižnice,</a:t>
            </a:r>
          </a:p>
          <a:p>
            <a:r>
              <a:rPr lang="hr-HR" sz="2400" b="1" dirty="0" smtClean="0">
                <a:solidFill>
                  <a:schemeClr val="accent2">
                    <a:lumMod val="50000"/>
                  </a:schemeClr>
                </a:solidFill>
              </a:rPr>
              <a:t>3. vidljiv je u knjižnici,</a:t>
            </a:r>
          </a:p>
          <a:p>
            <a:r>
              <a:rPr lang="hr-HR" sz="2400" b="1" dirty="0" smtClean="0">
                <a:solidFill>
                  <a:schemeClr val="accent2">
                    <a:lumMod val="50000"/>
                  </a:schemeClr>
                </a:solidFill>
              </a:rPr>
              <a:t>4. dio je tima na nekim projektima u knjižnici,</a:t>
            </a:r>
          </a:p>
          <a:p>
            <a:r>
              <a:rPr lang="hr-HR" sz="2400" b="1" dirty="0" smtClean="0">
                <a:solidFill>
                  <a:schemeClr val="accent2">
                    <a:lumMod val="50000"/>
                  </a:schemeClr>
                </a:solidFill>
              </a:rPr>
              <a:t>5. obvezuje nastavno osoblje na suradnju s knjižnicom,</a:t>
            </a:r>
          </a:p>
          <a:p>
            <a:r>
              <a:rPr lang="hr-HR" sz="2400" b="1" dirty="0" smtClean="0">
                <a:solidFill>
                  <a:schemeClr val="accent2">
                    <a:lumMod val="50000"/>
                  </a:schemeClr>
                </a:solidFill>
              </a:rPr>
              <a:t>6. odgovoran je za provedbu planiranih programa rada u </a:t>
            </a:r>
          </a:p>
          <a:p>
            <a:pPr marL="457200" lvl="1" indent="0">
              <a:buNone/>
            </a:pPr>
            <a:r>
              <a:rPr lang="hr-HR" sz="2200" b="1" dirty="0" smtClean="0">
                <a:solidFill>
                  <a:schemeClr val="accent2">
                    <a:lumMod val="50000"/>
                  </a:schemeClr>
                </a:solidFill>
              </a:rPr>
              <a:t>   školskoj knjižnici. </a:t>
            </a:r>
          </a:p>
          <a:p>
            <a:endParaRPr lang="hr-HR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11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Što može školski knjižničar učiniti ?</a:t>
            </a:r>
            <a:endParaRPr lang="hr-H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400" b="1" dirty="0" smtClean="0"/>
              <a:t>CIJENITI SVOJ POSAO,</a:t>
            </a:r>
          </a:p>
          <a:p>
            <a:endParaRPr lang="hr-HR" sz="2400" b="1" dirty="0" smtClean="0"/>
          </a:p>
          <a:p>
            <a:r>
              <a:rPr lang="hr-HR" sz="2400" b="1" dirty="0" smtClean="0"/>
              <a:t> OBAVLJATI GA POŠTENO I KOMPETENTNO,</a:t>
            </a:r>
          </a:p>
          <a:p>
            <a:endParaRPr lang="hr-HR" sz="2400" b="1" dirty="0" smtClean="0"/>
          </a:p>
          <a:p>
            <a:r>
              <a:rPr lang="hr-HR" sz="2400" b="1" dirty="0" smtClean="0"/>
              <a:t> TE KROZ RAZLIČITE OBLIKE CJELOŽIVOTNOG UČENJA I 	SAMOOBRAZOVANJA IZGRADITI </a:t>
            </a:r>
            <a:r>
              <a:rPr lang="hr-HR" sz="2400" b="1" dirty="0"/>
              <a:t>VLASTITO </a:t>
            </a:r>
            <a:endParaRPr lang="hr-HR" sz="2400" b="1" dirty="0" smtClean="0"/>
          </a:p>
          <a:p>
            <a:endParaRPr lang="hr-HR" dirty="0"/>
          </a:p>
          <a:p>
            <a:pPr marL="2286000" lvl="5" indent="0">
              <a:buNone/>
            </a:pPr>
            <a:r>
              <a:rPr lang="hr-HR" sz="4000" dirty="0" smtClean="0"/>
              <a:t>SAMOPOUZDANJE !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70028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hr-HR" sz="4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r-HR" sz="4000" b="1" dirty="0" smtClean="0">
                <a:solidFill>
                  <a:schemeClr val="accent2">
                    <a:lumMod val="75000"/>
                  </a:schemeClr>
                </a:solidFill>
              </a:rPr>
              <a:t>ZAHVALJUJEM NA POZORNOSTI !</a:t>
            </a:r>
            <a:endParaRPr lang="hr-HR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32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KVALITETA  I STANJE OPREME U KNJIŽNICAMA  - </a:t>
            </a:r>
            <a:r>
              <a:rPr lang="hr-H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OSNOVNE ŠKOLE</a:t>
            </a:r>
            <a:endParaRPr lang="hr-HR" sz="2400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r-HR" sz="2000" dirty="0"/>
              <a:t>A) po Standardu i				</a:t>
            </a:r>
          </a:p>
          <a:p>
            <a:r>
              <a:rPr lang="hr-HR" sz="2000" dirty="0"/>
              <a:t> zadovoljavajuće - </a:t>
            </a:r>
            <a:r>
              <a:rPr lang="hr-HR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12</a:t>
            </a:r>
            <a:endParaRPr lang="hr-HR" sz="2000" dirty="0">
              <a:solidFill>
                <a:srgbClr val="FF0000"/>
              </a:solidFill>
            </a:endParaRPr>
          </a:p>
          <a:p>
            <a:pPr lvl="3"/>
            <a:r>
              <a:rPr lang="hr-HR" dirty="0"/>
              <a:t>			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hr-HR" sz="2000" dirty="0"/>
              <a:t>B) po Standardu, </a:t>
            </a:r>
          </a:p>
          <a:p>
            <a:r>
              <a:rPr lang="hr-HR" sz="2000" dirty="0"/>
              <a:t>ali nezadovoljavajuće </a:t>
            </a:r>
            <a:r>
              <a:rPr lang="hr-HR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- 25</a:t>
            </a:r>
            <a:endParaRPr lang="hr-HR" sz="2000" dirty="0">
              <a:solidFill>
                <a:srgbClr val="FF0000"/>
              </a:solidFill>
            </a:endParaRPr>
          </a:p>
          <a:p>
            <a:pPr lvl="6"/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hr-HR" sz="2000" dirty="0"/>
              <a:t>C) ispod Standarda , </a:t>
            </a:r>
          </a:p>
          <a:p>
            <a:r>
              <a:rPr lang="hr-HR" sz="2000" dirty="0"/>
              <a:t>osnovna funkcionalnost - </a:t>
            </a:r>
            <a:r>
              <a:rPr lang="hr-HR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41</a:t>
            </a:r>
            <a:endParaRPr lang="hr-HR" sz="2000" dirty="0">
              <a:solidFill>
                <a:srgbClr val="FF0000"/>
              </a:solidFill>
            </a:endParaRPr>
          </a:p>
          <a:p>
            <a:pPr lvl="6"/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hr-HR" sz="2000" dirty="0"/>
              <a:t>D) ispod Standarda; </a:t>
            </a:r>
          </a:p>
          <a:p>
            <a:r>
              <a:rPr lang="hr-HR" sz="2000" dirty="0"/>
              <a:t>Nefunkcionalno </a:t>
            </a:r>
            <a:r>
              <a:rPr lang="hr-HR" sz="2000" dirty="0" smtClean="0"/>
              <a:t>– </a:t>
            </a:r>
            <a:r>
              <a:rPr lang="hr-HR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10</a:t>
            </a:r>
          </a:p>
          <a:p>
            <a:r>
              <a:rPr lang="hr-HR" sz="3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87% knjižnica ima opremu</a:t>
            </a:r>
          </a:p>
          <a:p>
            <a:pPr marL="0" indent="0">
              <a:buNone/>
            </a:pPr>
            <a:r>
              <a:rPr lang="hr-HR" sz="3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ispod standarda</a:t>
            </a:r>
            <a:endParaRPr lang="hr-HR" sz="3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0" lvl="6" indent="0">
              <a:buNone/>
            </a:pP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</a:t>
            </a:r>
          </a:p>
          <a:p>
            <a:endParaRPr lang="hr-HR" dirty="0"/>
          </a:p>
        </p:txBody>
      </p:sp>
      <p:graphicFrame>
        <p:nvGraphicFramePr>
          <p:cNvPr id="4" name="Grafikon 3"/>
          <p:cNvGraphicFramePr/>
          <p:nvPr>
            <p:extLst>
              <p:ext uri="{D42A27DB-BD31-4B8C-83A1-F6EECF244321}">
                <p14:modId xmlns:p14="http://schemas.microsoft.com/office/powerpoint/2010/main" val="467364517"/>
              </p:ext>
            </p:extLst>
          </p:nvPr>
        </p:nvGraphicFramePr>
        <p:xfrm>
          <a:off x="4730461" y="2224938"/>
          <a:ext cx="468052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333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79301" y="415962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KVALITETA  I STANJE OPREME U KNJIŽNICAMA		</a:t>
            </a:r>
            <a:r>
              <a:rPr lang="hr-HR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SREDNJE </a:t>
            </a:r>
            <a:r>
              <a:rPr lang="hr-HR" sz="2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ŠKOLE</a:t>
            </a:r>
            <a:r>
              <a:rPr lang="hr-HR" sz="2200" dirty="0">
                <a:solidFill>
                  <a:schemeClr val="tx1"/>
                </a:solidFill>
              </a:rPr>
              <a:t/>
            </a:r>
            <a:br>
              <a:rPr lang="hr-HR" sz="2200" dirty="0">
                <a:solidFill>
                  <a:schemeClr val="tx1"/>
                </a:solidFill>
              </a:rPr>
            </a:b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</a:t>
            </a:r>
            <a:endParaRPr lang="hr-HR" sz="2400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79301" y="2130013"/>
            <a:ext cx="4249669" cy="3431691"/>
          </a:xfrm>
        </p:spPr>
        <p:txBody>
          <a:bodyPr>
            <a:normAutofit fontScale="62500" lnSpcReduction="20000"/>
          </a:bodyPr>
          <a:lstStyle/>
          <a:p>
            <a:r>
              <a:rPr lang="hr-HR" dirty="0"/>
              <a:t>a</a:t>
            </a:r>
            <a:r>
              <a:rPr lang="hr-HR" sz="2000" dirty="0"/>
              <a:t>) po Standardu i zadovoljavajuće;</a:t>
            </a:r>
          </a:p>
          <a:p>
            <a:pPr marL="1371600" lvl="3" indent="0">
              <a:buNone/>
            </a:pPr>
            <a:r>
              <a:rPr lang="hr-HR" sz="2000" dirty="0"/>
              <a:t>			</a:t>
            </a:r>
            <a:endParaRPr lang="hr-HR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hr-HR" sz="2000" dirty="0"/>
              <a:t>b) po Standardu, </a:t>
            </a:r>
            <a:r>
              <a:rPr lang="hr-HR" sz="2000" dirty="0" smtClean="0"/>
              <a:t>ali      				nezadovoljavajuće</a:t>
            </a:r>
            <a:r>
              <a:rPr lang="hr-HR" sz="2000" dirty="0"/>
              <a:t>;</a:t>
            </a:r>
          </a:p>
          <a:p>
            <a:pPr lvl="6"/>
            <a:endParaRPr lang="hr-HR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hr-HR" sz="2000" dirty="0"/>
              <a:t>c) ispod Standarda , osnovna </a:t>
            </a:r>
            <a:r>
              <a:rPr lang="hr-HR" sz="2000" dirty="0" smtClean="0"/>
              <a:t>		funkcionalnost</a:t>
            </a:r>
            <a:r>
              <a:rPr lang="hr-HR" sz="2000" dirty="0"/>
              <a:t>;</a:t>
            </a:r>
          </a:p>
          <a:p>
            <a:pPr lvl="6"/>
            <a:endParaRPr lang="hr-HR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hr-HR" sz="2000" dirty="0"/>
              <a:t>d) ispod Standarda; </a:t>
            </a:r>
            <a:r>
              <a:rPr lang="hr-HR" sz="2000" dirty="0" smtClean="0"/>
              <a:t>	nefunkcionalno;</a:t>
            </a:r>
          </a:p>
          <a:p>
            <a:endParaRPr lang="hr-HR" sz="2000" dirty="0" smtClean="0"/>
          </a:p>
          <a:p>
            <a:r>
              <a:rPr lang="hr-HR" sz="2900" dirty="0" smtClean="0">
                <a:solidFill>
                  <a:srgbClr val="FF0000"/>
                </a:solidFill>
              </a:rPr>
              <a:t>80% knjižnica ima opremu ispod  		standarda.</a:t>
            </a:r>
          </a:p>
          <a:p>
            <a:pPr marL="2743200" lvl="6" indent="0">
              <a:buNone/>
            </a:pP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</a:t>
            </a:r>
          </a:p>
          <a:p>
            <a:endParaRPr lang="hr-HR" dirty="0"/>
          </a:p>
        </p:txBody>
      </p:sp>
      <p:graphicFrame>
        <p:nvGraphicFramePr>
          <p:cNvPr id="5" name="Rezervirano mjesto sadržaja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429375"/>
              </p:ext>
            </p:extLst>
          </p:nvPr>
        </p:nvGraphicFramePr>
        <p:xfrm>
          <a:off x="4367605" y="1736762"/>
          <a:ext cx="5023821" cy="4109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564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*Komentar i usporedba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409253"/>
            <a:ext cx="8596668" cy="4632110"/>
          </a:xfrm>
        </p:spPr>
        <p:txBody>
          <a:bodyPr>
            <a:noAutofit/>
          </a:bodyPr>
          <a:lstStyle/>
          <a:p>
            <a:r>
              <a:rPr lang="hr-HR" sz="2000" b="1" dirty="0" smtClean="0"/>
              <a:t>Opremu u skladu sa standardima ima: </a:t>
            </a:r>
          </a:p>
          <a:p>
            <a:r>
              <a:rPr lang="hr-HR" sz="2000" b="1" dirty="0" smtClean="0"/>
              <a:t>20% srednjih škola </a:t>
            </a:r>
          </a:p>
          <a:p>
            <a:r>
              <a:rPr lang="hr-HR" sz="2000" b="1" dirty="0" smtClean="0"/>
              <a:t>13% osnovnih škola</a:t>
            </a:r>
          </a:p>
          <a:p>
            <a:r>
              <a:rPr lang="hr-HR" sz="2000" b="1" dirty="0" smtClean="0"/>
              <a:t>U svim ostalim knjižnicama postignuta je tek osnovna funkcionalnost.</a:t>
            </a:r>
          </a:p>
          <a:p>
            <a:endParaRPr lang="hr-HR" sz="2000" b="1" dirty="0" smtClean="0"/>
          </a:p>
          <a:p>
            <a:r>
              <a:rPr lang="hr-HR" sz="2000" b="1" dirty="0" smtClean="0"/>
              <a:t>Police su i dalje previsoke, prepune  knjižnične građe, često nedostupne učenicima. </a:t>
            </a:r>
            <a:r>
              <a:rPr lang="hr-HR" sz="2000" b="1" dirty="0"/>
              <a:t>U</a:t>
            </a:r>
            <a:r>
              <a:rPr lang="hr-HR" sz="2000" b="1" dirty="0" smtClean="0"/>
              <a:t>očava se nedostatak prostora i opreme.</a:t>
            </a:r>
          </a:p>
          <a:p>
            <a:r>
              <a:rPr lang="hr-HR" sz="2000" b="1" dirty="0" smtClean="0"/>
              <a:t> </a:t>
            </a:r>
          </a:p>
          <a:p>
            <a:r>
              <a:rPr lang="hr-HR" sz="2000" b="1" dirty="0" smtClean="0"/>
              <a:t>Čitaonička oprema ( stolovi i stolice ) i radno mjesto (pult) knjižničara ne zadovoljavaju minimum potreba i estetske kriterije.</a:t>
            </a:r>
          </a:p>
          <a:p>
            <a:pPr marL="0" indent="0">
              <a:buNone/>
            </a:pPr>
            <a:r>
              <a:rPr lang="hr-HR" sz="2000" b="1" dirty="0" smtClean="0"/>
              <a:t>  </a:t>
            </a:r>
            <a:endParaRPr lang="hr-HR" sz="2000" b="1" dirty="0"/>
          </a:p>
        </p:txBody>
      </p:sp>
    </p:spTree>
    <p:extLst>
      <p:ext uri="{BB962C8B-B14F-4D97-AF65-F5344CB8AC3E}">
        <p14:creationId xmlns:p14="http://schemas.microsoft.com/office/powerpoint/2010/main" val="291298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smtClean="0">
                <a:solidFill>
                  <a:schemeClr val="accent2"/>
                </a:solidFill>
              </a:rPr>
              <a:t>ZAKLJUČAK</a:t>
            </a:r>
            <a:endParaRPr lang="hr-HR" sz="4000" dirty="0">
              <a:solidFill>
                <a:schemeClr val="accent2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000" dirty="0" smtClean="0"/>
              <a:t>Prostrana, funkcionalno i estetski dobro uređena i opremljena školska knjižnica s vidljivim oznakama i natpisima na policama ugodno je mjesto za učenje i razonodu učenicima i učiteljima.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270967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BROJ MJESTA U ČITAONICI</a:t>
            </a:r>
            <a:b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r-H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</a:t>
            </a:r>
            <a:r>
              <a:rPr lang="hr-H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OSNOVNE ŠKOLE</a:t>
            </a:r>
            <a:endParaRPr lang="hr-HR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7469009"/>
              </p:ext>
            </p:extLst>
          </p:nvPr>
        </p:nvGraphicFramePr>
        <p:xfrm>
          <a:off x="4799856" y="1484785"/>
          <a:ext cx="482453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niOkvir 4"/>
          <p:cNvSpPr txBox="1"/>
          <p:nvPr/>
        </p:nvSpPr>
        <p:spPr>
          <a:xfrm>
            <a:off x="580913" y="2323652"/>
            <a:ext cx="340951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2005. g.  =  1.169</a:t>
            </a:r>
          </a:p>
          <a:p>
            <a:r>
              <a:rPr lang="hr-HR" dirty="0"/>
              <a:t>2009. g.  =  1.039</a:t>
            </a:r>
          </a:p>
          <a:p>
            <a:r>
              <a:rPr lang="hr-HR" dirty="0"/>
              <a:t>2013. g.  =  1.157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7569" y="4829232"/>
            <a:ext cx="648072" cy="82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9635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1720</TotalTime>
  <Words>950</Words>
  <Application>Microsoft Office PowerPoint</Application>
  <PresentationFormat>Široki zaslon</PresentationFormat>
  <Paragraphs>282</Paragraphs>
  <Slides>49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49</vt:i4>
      </vt:variant>
    </vt:vector>
  </HeadingPairs>
  <TitlesOfParts>
    <vt:vector size="54" baseType="lpstr">
      <vt:lpstr>Arial</vt:lpstr>
      <vt:lpstr>Calibri</vt:lpstr>
      <vt:lpstr>Trebuchet MS</vt:lpstr>
      <vt:lpstr>Wingdings 3</vt:lpstr>
      <vt:lpstr>Faseta</vt:lpstr>
      <vt:lpstr>STANJE U ŠKOLSKIM KNJIŽNICAMA OSNOVNIH I SREDNJIH ŠKOLA  U SPLITSKO – DALMATINSKOJ ŽUPANIJI U 2013. GODINI</vt:lpstr>
      <vt:lpstr>   BROJ ŠKOLA I KNJIŽNICA    U SPLITSKO – DALMATINSKOJ ŽUPANIJI</vt:lpstr>
      <vt:lpstr> PROSTORI KNJIŽNICA U M2 - OSNOVNE ŠKOLE </vt:lpstr>
      <vt:lpstr>PROSTORI KNJIŽNICA U M2 – SREDNJE ŠKOLE  </vt:lpstr>
      <vt:lpstr>KVALITETA  I STANJE OPREME U KNJIŽNICAMA  - OSNOVNE ŠKOLE</vt:lpstr>
      <vt:lpstr>KVALITETA  I STANJE OPREME U KNJIŽNICAMA  SREDNJE ŠKOLE     </vt:lpstr>
      <vt:lpstr>*Komentar i usporedba</vt:lpstr>
      <vt:lpstr>ZAKLJUČAK</vt:lpstr>
      <vt:lpstr>BROJ MJESTA U ČITAONICI    OSNOVNE ŠKOLE</vt:lpstr>
      <vt:lpstr>BROJ MJESTA U ČITAONICI    OSNOVNE ŠKOLE (2013.)</vt:lpstr>
      <vt:lpstr>BROJ MJESTA U ČITAONICI   SREDNJE ŠKOLE (2013.)</vt:lpstr>
      <vt:lpstr>Komentar i usporedba</vt:lpstr>
      <vt:lpstr>BROJ RAČUNALA U KNJIŽNICAMA     OSNOVNE ŠKOLE</vt:lpstr>
      <vt:lpstr>Prosječno školske knjižnice osnovnih škola imaju 2,2  računala.  </vt:lpstr>
      <vt:lpstr>BROJ RAČUNALA U KNJIŽNICAMA     SREDNJE ŠKOLE</vt:lpstr>
      <vt:lpstr> Prosječno školske knjižnice srednjih škola imaju 2,3  računala.  </vt:lpstr>
      <vt:lpstr>INTERNET U KNJIŽNICAMA      SREDNJE ŠKOLE  *9 knjižnica nema pristup internetu! </vt:lpstr>
      <vt:lpstr>RAZVOJ INFORMATIZACIJE POSLOVANJA      OSNOVNE ŠKOLE  Broj škola koje imaju program za knjižnično poslovanje </vt:lpstr>
      <vt:lpstr>RAZVOJ INFORMATIZACIJE POSLOVANJA           SREDNJE ŠKOLE </vt:lpstr>
      <vt:lpstr>VRSTE I ZASTUPLJENOST PROGRAMA         OSNOVNE ŠKOLE </vt:lpstr>
      <vt:lpstr> VRSTE I ZASTUPLJENOST PROGRAMA        SREDNJE ŠKOLE</vt:lpstr>
      <vt:lpstr>*Komentar i usporedba   75% ( 68) OSNOVNIH ŠKOLA IMA KNJIŽNIČNI PROGRAM.  NAJZASTUPLJENIJI JE METEL S 53% (48).  62% (28) SREDNJIH ŠKOLA IMA KNJIŽNIČNI PROGRAM.  NAJZASTUPLJENIJI JE METEL S 89% (25).</vt:lpstr>
      <vt:lpstr>*Komentar i usporedba  PROGRAM METEL IMAJU UKUPNO 73 OSNOVNE I SREDNJE ŠKOLE.  DRUGE PROGRAME KORISTI 25 KNJIŽNICA.  UKUPNO 72,6% KNJIŽNICA KORISTI NEKI OD PROGRAMA.  BEZ PROGRAMA JE UKUPNO 37 OSNOVNIH I SREDNJIH ŠKOLA ILI 27,4%.     </vt:lpstr>
      <vt:lpstr>KNJIŽNI FOND OSNOVNE ŠKOLE </vt:lpstr>
      <vt:lpstr>*Komentar i usporedba</vt:lpstr>
      <vt:lpstr>     KNJIŽNI FOND       SREDNJE ŠKOLE</vt:lpstr>
      <vt:lpstr>*36.067 sv. knjiga nedostaje u srednjim školama!</vt:lpstr>
      <vt:lpstr>AV GRAĐA – OSNOVNE ŠKOLE  </vt:lpstr>
      <vt:lpstr>AV GRAĐA - SREDNJE ŠKOLE   </vt:lpstr>
      <vt:lpstr>*U osnovnim školama nedostaje 12.513 jedinica AV i elektroničke građe</vt:lpstr>
      <vt:lpstr>*U srednjim školama nedostaje 11.671 jedinica AV i elektroničke građe</vt:lpstr>
      <vt:lpstr>GODIŠNJA NABAVA KNJIŽNE GRAĐE OSNOVNE ŠKOLE  Potrošena sredstva   </vt:lpstr>
      <vt:lpstr> GODIŠNJA  NABAVA KNJIŽNE GRAĐE           OSNOVNE ŠKOLE </vt:lpstr>
      <vt:lpstr>  GODIŠNJA NABAVA KNJIŽNE GRAĐE       SREDNJE ŠKOLE  2013. nabavljeno je 0,2 po učeniku i učitelju    </vt:lpstr>
      <vt:lpstr>UKUPNA GODIŠNJA SREDSTVA ZA NABAVU      SREDNJE ŠKOLE</vt:lpstr>
      <vt:lpstr>  DIPLOMIRANI KNJIŽNIČARI     OSNOVNE ŠKOLE</vt:lpstr>
      <vt:lpstr>  ŠKOLSKI KNJIŽNIČARI      SREDNJE ŠKOLE</vt:lpstr>
      <vt:lpstr>*Komentar i usporedba</vt:lpstr>
      <vt:lpstr>     RADNO VRIJEME         OSNOVNE ŠKOLE</vt:lpstr>
      <vt:lpstr>   REVIZIJE  - OSNOVNE ŠKOLE</vt:lpstr>
      <vt:lpstr>    REVIZIJE   - SREDNJE ŠKOLE </vt:lpstr>
      <vt:lpstr>*Kaznene odredbe  Članak 51. Zakona o knjižnicama: ‘’Novčanom kaznom od 1000,00 do 5.000,00 kuna kaznit će se za prekršaj knjižnica, odnosno pravna osoba u čijem se sastavu nalazi knjižnica: - ako se utvrdi da knjižnica nije uredno provela reviziju knjižničnog fonda (čl.46.), - ako se ne upiše u zakonom određeni upisnik ( čl. 11.),   </vt:lpstr>
      <vt:lpstr>- ako knjižnica ne dostavi podatke potrebne  za obavljanje stručnog nadzora (čl. 20. st.  1., čl.47.), -  ako se utvrdi da knjižnica nije poduzela  mjere za zaštitu knjižnične građe (čl.45.).  Odgovorna osoba u knjižnici , odnosno pravnoj osobi u čijem se sastavu knjižnica nalazi kaznit će se za prekršaj iz st.1. ovog članka novčanom kaznom od 500,00 do 10.000,00 kuna. </vt:lpstr>
      <vt:lpstr>Pravilnik o proračunskom računovodstvu i računskom planu /NN 124/2014)  III. POPIS IMOVINE I OBVEZA (inventura) Članak 14. st.3 ‘’- proračun i proračunski korisnici koji obavljaju knjižničnu djelatnost popis knjižnične građe mogu obaviti u roku koji nije duži od roka za provođenje obvezne redovne revizije knjižnične građe utvrđenog posebnim podzakonskim aktom;’’</vt:lpstr>
      <vt:lpstr>Odgovornost knjižničara  1. Školski knjižničar član je stručnog osoblja i odgovoran za planiranje rada i vođenje školske knjižnice. 2. Školska knjižnica mora biti vođena prema stručnim standardima. 3. Školski knjižničar mora poticati suradnju s nastavnicima, upravom škole, administrativnim osobljem, roditeljima.   </vt:lpstr>
      <vt:lpstr>  4. Na prijedlog školskog knjižničara ravnatelj škole donosi odluku o provođenju revizije.   Daljnji postupci opisani su u Pravilniku o reviziji i otpisu knjižnične građe (NN 21/02.)</vt:lpstr>
      <vt:lpstr>Odgovornost ravnatelja</vt:lpstr>
      <vt:lpstr>Što može školski knjižničar učiniti ?</vt:lpstr>
      <vt:lpstr> ZAHVALJUJEM NA POZORNOSTI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BROJ ŠKOLA I KNJIŽNICA</dc:title>
  <dc:creator>Vesna Mihanović</dc:creator>
  <cp:lastModifiedBy>Korisnik</cp:lastModifiedBy>
  <cp:revision>208</cp:revision>
  <dcterms:created xsi:type="dcterms:W3CDTF">2014-11-10T10:35:40Z</dcterms:created>
  <dcterms:modified xsi:type="dcterms:W3CDTF">2014-11-26T10:09:40Z</dcterms:modified>
</cp:coreProperties>
</file>