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800000"/>
    <a:srgbClr val="68CA84"/>
    <a:srgbClr val="22B14C"/>
    <a:srgbClr val="357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6" autoAdjust="0"/>
    <p:restoredTop sz="94660"/>
  </p:normalViewPr>
  <p:slideViewPr>
    <p:cSldViewPr snapToGrid="0">
      <p:cViewPr>
        <p:scale>
          <a:sx n="66" d="100"/>
          <a:sy n="66" d="100"/>
        </p:scale>
        <p:origin x="970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1E410-F917-41EE-BC2D-1FAB807590C0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4A0B0-10ED-4C37-BC1B-C708E8E2A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3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Njegov</a:t>
            </a:r>
            <a:r>
              <a:rPr lang="en-GB" dirty="0"/>
              <a:t> </a:t>
            </a:r>
            <a:r>
              <a:rPr lang="en-GB" dirty="0" err="1"/>
              <a:t>nadimak</a:t>
            </a:r>
            <a:r>
              <a:rPr lang="en-GB" dirty="0"/>
              <a:t> </a:t>
            </a:r>
            <a:r>
              <a:rPr lang="en-GB" dirty="0" err="1"/>
              <a:t>Grozni</a:t>
            </a:r>
            <a:r>
              <a:rPr lang="en-GB" dirty="0"/>
              <a:t> </a:t>
            </a:r>
            <a:r>
              <a:rPr lang="en-GB" dirty="0" err="1"/>
              <a:t>prepisan</a:t>
            </a:r>
            <a:r>
              <a:rPr lang="en-GB" dirty="0"/>
              <a:t> je, a ne </a:t>
            </a:r>
            <a:r>
              <a:rPr lang="en-GB" dirty="0" err="1"/>
              <a:t>preveden</a:t>
            </a:r>
            <a:r>
              <a:rPr lang="en-GB" dirty="0"/>
              <a:t> s </a:t>
            </a:r>
            <a:r>
              <a:rPr lang="en-GB" dirty="0" err="1"/>
              <a:t>ruskog</a:t>
            </a:r>
            <a:r>
              <a:rPr lang="en-GB" dirty="0"/>
              <a:t>; </a:t>
            </a:r>
            <a:r>
              <a:rPr lang="en-GB" dirty="0" err="1"/>
              <a:t>značenje</a:t>
            </a:r>
            <a:r>
              <a:rPr lang="en-GB" dirty="0"/>
              <a:t> </a:t>
            </a:r>
            <a:r>
              <a:rPr lang="en-GB" dirty="0" err="1"/>
              <a:t>ruske</a:t>
            </a:r>
            <a:r>
              <a:rPr lang="en-GB" dirty="0"/>
              <a:t> </a:t>
            </a:r>
            <a:r>
              <a:rPr lang="en-GB" dirty="0" err="1"/>
              <a:t>riječi</a:t>
            </a:r>
            <a:r>
              <a:rPr lang="en-GB" dirty="0"/>
              <a:t> "</a:t>
            </a:r>
            <a:r>
              <a:rPr lang="en-GB" dirty="0" err="1"/>
              <a:t>grozni</a:t>
            </a:r>
            <a:r>
              <a:rPr lang="en-GB" dirty="0"/>
              <a:t>" </a:t>
            </a:r>
            <a:r>
              <a:rPr lang="en-GB" dirty="0" err="1"/>
              <a:t>doslovno</a:t>
            </a:r>
            <a:r>
              <a:rPr lang="en-GB" dirty="0"/>
              <a:t> je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odgovara</a:t>
            </a:r>
            <a:r>
              <a:rPr lang="en-GB" dirty="0"/>
              <a:t> </a:t>
            </a:r>
            <a:r>
              <a:rPr lang="en-GB" dirty="0" err="1"/>
              <a:t>hrvatskoj</a:t>
            </a:r>
            <a:r>
              <a:rPr lang="en-GB" dirty="0"/>
              <a:t> </a:t>
            </a:r>
            <a:r>
              <a:rPr lang="en-GB" dirty="0" err="1"/>
              <a:t>riječi</a:t>
            </a:r>
            <a:r>
              <a:rPr lang="en-GB" dirty="0"/>
              <a:t> "</a:t>
            </a:r>
            <a:r>
              <a:rPr lang="en-GB" dirty="0" err="1"/>
              <a:t>strašni</a:t>
            </a:r>
            <a:r>
              <a:rPr lang="en-GB" dirty="0"/>
              <a:t>", </a:t>
            </a:r>
            <a:r>
              <a:rPr lang="en-GB" dirty="0" err="1"/>
              <a:t>tj</a:t>
            </a:r>
            <a:r>
              <a:rPr lang="en-GB" dirty="0"/>
              <a:t>. "koji izaziva </a:t>
            </a:r>
            <a:r>
              <a:rPr lang="en-GB" dirty="0" err="1"/>
              <a:t>strah</a:t>
            </a:r>
            <a:r>
              <a:rPr lang="en-GB" dirty="0"/>
              <a:t>, </a:t>
            </a:r>
            <a:r>
              <a:rPr lang="en-GB" dirty="0" err="1"/>
              <a:t>grozu</a:t>
            </a:r>
            <a:r>
              <a:rPr lang="en-GB" dirty="0"/>
              <a:t>, </a:t>
            </a:r>
            <a:r>
              <a:rPr lang="en-GB" dirty="0" err="1"/>
              <a:t>užas</a:t>
            </a:r>
            <a:r>
              <a:rPr lang="en-GB" dirty="0"/>
              <a:t>".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4A0B0-10ED-4C37-BC1B-C708E8E2AB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14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54E2-11BF-4485-5A0D-D3557B3F6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EAC3D-3941-569F-C7CB-E223B0663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BB451-183B-83F7-36F8-3AF8CC588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6ED6-0D03-4854-9F08-CF6009DF2FFE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2CBF0-0A4C-6C52-50A7-E99E0910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4B455-46CB-168B-3089-B8F577BD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7DB-96C6-4169-8D57-21BF64E0E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8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15301-CFB3-F678-0A18-A8006F82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F85F8-FA0B-B5DF-F612-20D353FBE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01E5D-C724-82A7-38BC-D010199B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6ED6-0D03-4854-9F08-CF6009DF2FFE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C6B94-EC62-A5AD-D7A0-37F95511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4550-215D-5A90-ADBF-017D0419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7DB-96C6-4169-8D57-21BF64E0E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4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E7591-2403-599A-739D-538A98BC8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CD304-EB65-47B6-E223-DC693E7BE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EB1B2-B1E1-0F28-C956-416091E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6ED6-0D03-4854-9F08-CF6009DF2FFE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3E570-2F55-B5DF-961E-B0EF3432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63B88-7592-B231-5EE3-B04F24C2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7DB-96C6-4169-8D57-21BF64E0E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7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7BAC-A9DD-37D2-7951-C365B3A9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1FA7-B32D-F200-C3E4-CAFFAF168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E858C-7F15-4FB3-2D3A-AD8A4B8D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6ED6-0D03-4854-9F08-CF6009DF2FFE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F1386-6006-48A5-A6CF-9E67E5ED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9DE7E-FAD2-81A2-00DB-BC221F6B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7DB-96C6-4169-8D57-21BF64E0E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1B83-1581-D147-91CE-CA040F45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CE413-EE53-A574-4E44-5C5547C75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97FEE-73A9-5F59-A378-5999929E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6ED6-0D03-4854-9F08-CF6009DF2FFE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B740D-D7FA-0FB8-7659-82325E80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C0312-4C58-C98B-03E7-744323B9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7DB-96C6-4169-8D57-21BF64E0E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47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F9480-B33D-AA92-E114-4B442085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EA3E-57DF-2D68-F471-326F03260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8F568-0DB0-0695-7FE3-566D2A156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DABF7-C4A1-ADC4-7675-BA309DA7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6ED6-0D03-4854-9F08-CF6009DF2FFE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35086-4F34-717A-1C49-B14239E1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783B0-E0C3-C1DB-3F62-A69B7BA0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7DB-96C6-4169-8D57-21BF64E0E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68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8F8C-31A3-E350-6F9A-5A812912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6D4D-A066-93BB-609F-E80BAE668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3D8F2-B4A3-D8BE-A968-F1BB7B67F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F1BC3-7A65-56F9-7018-0D81F4508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547AD-5E52-0213-04EF-DE20F0965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D969C-3413-64B0-5E58-C06D86850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6ED6-0D03-4854-9F08-CF6009DF2FFE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6E907E-5565-94AF-C9A5-25622877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DCCB6-8A32-6EE7-D74E-A7C35484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7DB-96C6-4169-8D57-21BF64E0E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2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CBE5-D0A0-7399-8813-EA6C67FC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7D29A-4821-A325-D252-8920652AA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6ED6-0D03-4854-9F08-CF6009DF2FFE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433C0-67BA-2622-7467-8021F40E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F8BDB-87FF-9974-0C70-E6EC76B2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7DB-96C6-4169-8D57-21BF64E0E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9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8C5D48-A0C7-6408-66E0-DADE618D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6ED6-0D03-4854-9F08-CF6009DF2FFE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37BED-7A0D-BF7E-72DE-29A670CD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BF6A0-8938-B6A7-21A7-5C4A2F1E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7DB-96C6-4169-8D57-21BF64E0E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1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A986-6D98-CD98-730D-379A5C84F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4542-E57E-031E-1EFC-7E2D1235C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5FC22-2088-7027-7AA4-172E39030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FFD6-377F-5D93-787B-92A2AD3A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6ED6-0D03-4854-9F08-CF6009DF2FFE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4DB7D-F1FB-59FB-470B-405C3922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DC179-666D-764C-4DB1-EC8298BF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7DB-96C6-4169-8D57-21BF64E0E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0C3C-15DE-7F52-4137-BE229CEE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D9E88-E716-0F3C-EB1F-4A5AE5767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67F79-C21C-1E24-338B-130B9B519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3D966-EC60-7B59-667B-2FB7560F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6ED6-0D03-4854-9F08-CF6009DF2FFE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2A73E-CB42-61A3-2A46-28D7BB12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70B58-C3F6-973F-E805-5E85BC25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7DB-96C6-4169-8D57-21BF64E0E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40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84A63-6553-AA02-6FBD-CB6E2436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DBDA4-8CAE-AE7C-0197-331A79BB1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F1E3-ABF8-8C6D-C79F-F1A8B379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5C6ED6-0D03-4854-9F08-CF6009DF2FFE}" type="datetimeFigureOut">
              <a:rPr lang="en-GB" smtClean="0"/>
              <a:t>20/04/2024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8F29E-BDAC-0C3D-EB7A-1840F6AE1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58C56-6CF6-8F35-B687-949722E0E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82D7DB-96C6-4169-8D57-21BF64E0E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.pinimg.com/originals/4c/83/e1/4c83e192c12be8c630ad08ebdbfcb2df.jpg" TargetMode="External"/><Relationship Id="rId13" Type="http://schemas.openxmlformats.org/officeDocument/2006/relationships/hyperlink" Target="https://mf.b37mrtl.ru/rbthmedia/images/all/2017/08/01/001-hip0325415.jpg" TargetMode="External"/><Relationship Id="rId3" Type="http://schemas.openxmlformats.org/officeDocument/2006/relationships/hyperlink" Target="https://en.wikipedia.org/wiki/File:Flag_of_Oryol_ship_(variant).svg" TargetMode="External"/><Relationship Id="rId7" Type="http://schemas.openxmlformats.org/officeDocument/2006/relationships/hyperlink" Target="https://moscowchronology.ru/sites/default/files/images/photostory/XVII_4.jpg" TargetMode="External"/><Relationship Id="rId12" Type="http://schemas.openxmlformats.org/officeDocument/2006/relationships/hyperlink" Target="https://th.bing.com/th/id/OIP.7ZtIly-lQEhQrNGD0mm7igHaF4?rs=1&amp;pid=ImgDetMai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bing.com/th/id/R.cd16a14c0f940c7c00dd811616d97679?rik=2j%2fQ%2bUV%2fHapHMQ&amp;riu=http%3a%2f%2f2.bp.blogspot.com%2f-T8BIXJ37lwE%2fVVWgPtTbuBI%2fAAAAAAAAyTw%2fPHTvuuJs8Ns%2fs1600%2ftumblr_mw1wm8UNRY1sh0flzo1_r1_1280.jpg&amp;ehk=HNh5QFT7xSkcHNIpVxYHmQoDu%2fInlYTvylo4IzODxPo%3d&amp;risl=&amp;pid=ImgRaw&amp;r=0" TargetMode="External"/><Relationship Id="rId11" Type="http://schemas.openxmlformats.org/officeDocument/2006/relationships/hyperlink" Target="https://th.bing.com/th/id/OIP.qL0BWTQDYTArXRjXf4I6JAHaFf?rs=1&amp;pid=ImgDetMain" TargetMode="External"/><Relationship Id="rId5" Type="http://schemas.openxmlformats.org/officeDocument/2006/relationships/hyperlink" Target="https://images.fineartamerica.com/images-medium-large-5/a-military-campaign-in-russia-during-the-16th-century-1903-oil-on-canvas-sergej-vasilevic-ivanov.jpg" TargetMode="External"/><Relationship Id="rId15" Type="http://schemas.openxmlformats.org/officeDocument/2006/relationships/hyperlink" Target="https://th.bing.com/th/id/R.15c65a82b008cc6b5093bd15501e1bb3?rik=utpIjIYdjoHOhw&amp;riu=http%3a%2f%2fwww.saint-petersburg.com%2fimages%2ffamous-people%2fpeter-the-great%2fportrait-of-peter-the-great-in-london.jpg&amp;ehk=VjOCeD7hcugJtqymOujKmfnNW1VHaEQ1nVksYLv6VlQ%3d&amp;risl=&amp;pid=ImgRaw&amp;r=0" TargetMode="External"/><Relationship Id="rId10" Type="http://schemas.openxmlformats.org/officeDocument/2006/relationships/hyperlink" Target="https://th.bing.com/th/id/OIP.bOBeQq-nXRi91-QS_Wmv6wHaEK?rs=1&amp;pid=ImgDetMain" TargetMode="External"/><Relationship Id="rId4" Type="http://schemas.openxmlformats.org/officeDocument/2006/relationships/hyperlink" Target="https://en.wikipedia.org/wiki/File:Russian_Tsardom_1500_to_1700.png" TargetMode="External"/><Relationship Id="rId9" Type="http://schemas.openxmlformats.org/officeDocument/2006/relationships/hyperlink" Target="https://th.bing.com/th/id/OIP.sPAh5B25iF-YwGvHFX80tAHaN3?rs=1&amp;pid=ImgDetMain" TargetMode="External"/><Relationship Id="rId14" Type="http://schemas.openxmlformats.org/officeDocument/2006/relationships/hyperlink" Target="https://th.bing.com/th/id/OIP.KT4jagHZcknFIS-fUrRK0AHaLq?rs=1&amp;pid=ImgDetMa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EB46-882B-BB63-F95C-2406CE610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dirty="0" err="1">
                <a:latin typeface="Franklin Gothic Demi Cond" panose="020B0706030402020204" pitchFamily="34" charset="0"/>
              </a:rPr>
              <a:t>Rusija</a:t>
            </a:r>
            <a:endParaRPr lang="en-GB" sz="9600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0BA63-C267-0853-7F37-BC4AA61428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Franklin Gothic Demi Cond" panose="020B0706030402020204" pitchFamily="34" charset="0"/>
              </a:rPr>
              <a:t>Sara Kraljević, 2.a</a:t>
            </a:r>
          </a:p>
        </p:txBody>
      </p:sp>
    </p:spTree>
    <p:extLst>
      <p:ext uri="{BB962C8B-B14F-4D97-AF65-F5344CB8AC3E}">
        <p14:creationId xmlns:p14="http://schemas.microsoft.com/office/powerpoint/2010/main" val="346809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092188-E062-2CDD-52B7-26B0C7A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02" y="277794"/>
            <a:ext cx="6705876" cy="6858000"/>
          </a:xfrm>
          <a:noFill/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Posljednje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života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Ivan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Grozni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svima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naočigled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propada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Bez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obzira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na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to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propadanje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on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pokušava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po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svaku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cijenu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dobiti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još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jednog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sina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Jedan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od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tih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pokušaja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se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dogodio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navodno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15.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ožujka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1584.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kada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ga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savjetnici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sprječavaju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da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siluje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ženu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svog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sina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Fjodora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I.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Tri dana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poslije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Ivan IV.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Grozni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umire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od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posljedica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trovanja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dok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igra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šah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s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Bogdanom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Belskim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.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Ti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njegovi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pokušaji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da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dobije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drugog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sina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na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kraju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se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pokazali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uspješni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pošto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mu se je 1582.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rodio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sin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Dimitrije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koji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će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kasnije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navodno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umrijeti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od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vlastite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ruke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.</a:t>
            </a:r>
          </a:p>
        </p:txBody>
      </p:sp>
      <p:pic>
        <p:nvPicPr>
          <p:cNvPr id="6" name="Picture 5" descr="A painting of a person in a room&#10;&#10;Description automatically generated">
            <a:extLst>
              <a:ext uri="{FF2B5EF4-FFF2-40B4-BE49-F238E27FC236}">
                <a16:creationId xmlns:a16="http://schemas.microsoft.com/office/drawing/2014/main" id="{5CA050F7-5FE7-AA38-B38F-B1D4C6F32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86" y="1007993"/>
            <a:ext cx="6104027" cy="48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7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AF0B-A86D-A6A5-D1EF-82207A6D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19"/>
            <a:ext cx="10515600" cy="1325563"/>
          </a:xfrm>
          <a:noFill/>
        </p:spPr>
        <p:txBody>
          <a:bodyPr/>
          <a:lstStyle/>
          <a:p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Žene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I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djeca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F0884-1652-BE41-BEC0-03D51BCD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250142"/>
            <a:ext cx="10515600" cy="5247409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Anastazija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Romanovna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  <a:sym typeface="Wingdings" panose="05000000000000000000" pitchFamily="2" charset="2"/>
              </a:rPr>
              <a:t>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otrovana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1560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		     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  <a:sym typeface="Wingdings" panose="05000000000000000000" pitchFamily="2" charset="2"/>
              </a:rPr>
              <a:t>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sinovi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: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Dimitrije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(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ubijen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u 2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godini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života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)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			Ivan (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ubijen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od Ivana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Groznog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1581.)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			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Fjodor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I.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Marija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  <a:sym typeface="Wingdings" panose="05000000000000000000" pitchFamily="2" charset="2"/>
              </a:rPr>
              <a:t>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po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mišljenju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Ivana IV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otrovali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je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boljari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1569</a:t>
            </a:r>
          </a:p>
          <a:p>
            <a:pPr marL="914400" lvl="2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  <a:sym typeface="Wingdings" panose="05000000000000000000" pitchFamily="2" charset="2"/>
              </a:rPr>
              <a:t>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sin: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Vasilije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(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umro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1563.)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Marfa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  <a:sym typeface="Wingdings" panose="05000000000000000000" pitchFamily="2" charset="2"/>
              </a:rPr>
              <a:t>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po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mišljenju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Ivana IV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otrovali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su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je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boljari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13.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studenog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1571.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Ana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  <a:sym typeface="Wingdings" panose="05000000000000000000" pitchFamily="2" charset="2"/>
              </a:rPr>
              <a:t>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  <a:sym typeface="Wingdings" panose="05000000000000000000" pitchFamily="2" charset="2"/>
              </a:rPr>
              <a:t>r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astava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zbog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Anine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sterilnosti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.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Ana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  <a:sym typeface="Wingdings" panose="05000000000000000000" pitchFamily="2" charset="2"/>
              </a:rPr>
              <a:t>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pretpostavlja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se da je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ovo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bio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nevjenčani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brak</a:t>
            </a:r>
            <a:endParaRPr lang="en-GB" dirty="0">
              <a:solidFill>
                <a:schemeClr val="bg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Vasilisa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  <a:sym typeface="Wingdings" panose="05000000000000000000" pitchFamily="2" charset="2"/>
              </a:rPr>
              <a:t>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imala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ljubavnika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Marija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  <a:sym typeface="Wingdings" panose="05000000000000000000" pitchFamily="2" charset="2"/>
              </a:rPr>
              <a:t>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tijekom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bračne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noći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Ivan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Grozni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je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otkrio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da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nije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djevica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.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Sljedeći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dan je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zatvorena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u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samostan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.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Marija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Nagaja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  <a:sym typeface="Wingdings" panose="05000000000000000000" pitchFamily="2" charset="2"/>
              </a:rPr>
              <a:t>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Brak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je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sklopljen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1580.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.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sin: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Dimitrije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  <a:sym typeface="Wingdings" panose="05000000000000000000" pitchFamily="2" charset="2"/>
              </a:rPr>
              <a:t>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navodno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pao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na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vlastiti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nož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464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58B8-ED12-59AE-E58F-47DEF6A3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183" y="18255"/>
            <a:ext cx="10515600" cy="1325563"/>
          </a:xfrm>
        </p:spPr>
        <p:txBody>
          <a:bodyPr/>
          <a:lstStyle/>
          <a:p>
            <a:r>
              <a:rPr lang="en-GB" dirty="0">
                <a:latin typeface="Franklin Gothic Demi Cond" panose="020B0706030402020204" pitchFamily="34" charset="0"/>
              </a:rPr>
              <a:t>Mihajlo Romanov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40EF-4669-696D-4542-8527D8040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952" y="1343818"/>
            <a:ext cx="5376344" cy="4952414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prvi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ruski</a:t>
            </a:r>
            <a:r>
              <a:rPr lang="en-GB" dirty="0">
                <a:latin typeface="Franklin Gothic Demi Cond" panose="020B0706030402020204" pitchFamily="34" charset="0"/>
              </a:rPr>
              <a:t> car </a:t>
            </a:r>
            <a:r>
              <a:rPr lang="en-GB" dirty="0" err="1">
                <a:latin typeface="Franklin Gothic Demi Cond" panose="020B0706030402020204" pitchFamily="34" charset="0"/>
              </a:rPr>
              <a:t>iz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dinastije</a:t>
            </a:r>
            <a:r>
              <a:rPr lang="en-GB" dirty="0">
                <a:latin typeface="Franklin Gothic Demi Cond" panose="020B0706030402020204" pitchFamily="34" charset="0"/>
              </a:rPr>
              <a:t> Romanov</a:t>
            </a:r>
          </a:p>
          <a:p>
            <a:r>
              <a:rPr lang="en-GB" dirty="0">
                <a:latin typeface="Franklin Gothic Demi Cond" panose="020B0706030402020204" pitchFamily="34" charset="0"/>
              </a:rPr>
              <a:t>Dok se </a:t>
            </a:r>
            <a:r>
              <a:rPr lang="en-GB" dirty="0" err="1">
                <a:latin typeface="Franklin Gothic Demi Cond" panose="020B0706030402020204" pitchFamily="34" charset="0"/>
              </a:rPr>
              <a:t>apsolutna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monarhija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zapadu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oslanjala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građanski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sloj</a:t>
            </a:r>
            <a:r>
              <a:rPr lang="en-GB" dirty="0">
                <a:latin typeface="Franklin Gothic Demi Cond" panose="020B0706030402020204" pitchFamily="34" charset="0"/>
              </a:rPr>
              <a:t>, </a:t>
            </a:r>
            <a:r>
              <a:rPr lang="en-GB" dirty="0" err="1">
                <a:latin typeface="Franklin Gothic Demi Cond" panose="020B0706030402020204" pitchFamily="34" charset="0"/>
              </a:rPr>
              <a:t>apsolutna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monarhija</a:t>
            </a:r>
            <a:r>
              <a:rPr lang="en-GB" dirty="0">
                <a:latin typeface="Franklin Gothic Demi Cond" panose="020B0706030402020204" pitchFamily="34" charset="0"/>
              </a:rPr>
              <a:t> u </a:t>
            </a:r>
            <a:r>
              <a:rPr lang="en-GB" dirty="0" err="1">
                <a:latin typeface="Franklin Gothic Demi Cond" panose="020B0706030402020204" pitchFamily="34" charset="0"/>
              </a:rPr>
              <a:t>Rusiji</a:t>
            </a:r>
            <a:r>
              <a:rPr lang="en-GB" dirty="0">
                <a:latin typeface="Franklin Gothic Demi Cond" panose="020B0706030402020204" pitchFamily="34" charset="0"/>
              </a:rPr>
              <a:t>, </a:t>
            </a:r>
            <a:r>
              <a:rPr lang="en-GB" dirty="0" err="1">
                <a:latin typeface="Franklin Gothic Demi Cond" panose="020B0706030402020204" pitchFamily="34" charset="0"/>
              </a:rPr>
              <a:t>zbog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nedostatka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građanstva</a:t>
            </a:r>
            <a:r>
              <a:rPr lang="en-GB" dirty="0">
                <a:latin typeface="Franklin Gothic Demi Cond" panose="020B0706030402020204" pitchFamily="34" charset="0"/>
              </a:rPr>
              <a:t>, </a:t>
            </a:r>
            <a:r>
              <a:rPr lang="en-GB" dirty="0" err="1">
                <a:latin typeface="Franklin Gothic Demi Cond" panose="020B0706030402020204" pitchFamily="34" charset="0"/>
              </a:rPr>
              <a:t>mogla</a:t>
            </a:r>
            <a:r>
              <a:rPr lang="en-GB" dirty="0">
                <a:latin typeface="Franklin Gothic Demi Cond" panose="020B0706030402020204" pitchFamily="34" charset="0"/>
              </a:rPr>
              <a:t> se </a:t>
            </a:r>
            <a:r>
              <a:rPr lang="en-GB" dirty="0" err="1">
                <a:latin typeface="Franklin Gothic Demi Cond" panose="020B0706030402020204" pitchFamily="34" charset="0"/>
              </a:rPr>
              <a:t>oslanjati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jedino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plemstvo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</a:p>
          <a:p>
            <a:r>
              <a:rPr lang="en-GB" dirty="0">
                <a:latin typeface="Franklin Gothic Demi Cond" panose="020B0706030402020204" pitchFamily="34" charset="0"/>
              </a:rPr>
              <a:t>U </a:t>
            </a:r>
            <a:r>
              <a:rPr lang="en-GB" dirty="0" err="1">
                <a:latin typeface="Franklin Gothic Demi Cond" panose="020B0706030402020204" pitchFamily="34" charset="0"/>
              </a:rPr>
              <a:t>svim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državnim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stvarima</a:t>
            </a:r>
            <a:r>
              <a:rPr lang="en-GB" dirty="0">
                <a:latin typeface="Franklin Gothic Demi Cond" panose="020B0706030402020204" pitchFamily="34" charset="0"/>
              </a:rPr>
              <a:t> Mihajlo </a:t>
            </a:r>
            <a:r>
              <a:rPr lang="en-GB" dirty="0" err="1">
                <a:latin typeface="Franklin Gothic Demi Cond" panose="020B0706030402020204" pitchFamily="34" charset="0"/>
              </a:rPr>
              <a:t>radi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svojeg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načina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razmišljanja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nikada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nije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izdavao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naređenja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nego</a:t>
            </a:r>
            <a:r>
              <a:rPr lang="en-GB" dirty="0">
                <a:latin typeface="Franklin Gothic Demi Cond" panose="020B0706030402020204" pitchFamily="34" charset="0"/>
              </a:rPr>
              <a:t> je </a:t>
            </a:r>
            <a:r>
              <a:rPr lang="en-GB" dirty="0" err="1">
                <a:latin typeface="Franklin Gothic Demi Cond" panose="020B0706030402020204" pitchFamily="34" charset="0"/>
              </a:rPr>
              <a:t>dopuštao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drugima</a:t>
            </a:r>
            <a:r>
              <a:rPr lang="en-GB" dirty="0">
                <a:latin typeface="Franklin Gothic Demi Cond" panose="020B0706030402020204" pitchFamily="34" charset="0"/>
              </a:rPr>
              <a:t> da </a:t>
            </a:r>
            <a:r>
              <a:rPr lang="en-GB" dirty="0" err="1">
                <a:latin typeface="Franklin Gothic Demi Cond" panose="020B0706030402020204" pitchFamily="34" charset="0"/>
              </a:rPr>
              <a:t>upravljaju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preko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njega</a:t>
            </a:r>
            <a:r>
              <a:rPr lang="en-GB" dirty="0">
                <a:latin typeface="Franklin Gothic Demi Cond" panose="020B0706030402020204" pitchFamily="34" charset="0"/>
              </a:rPr>
              <a:t>. </a:t>
            </a:r>
            <a:r>
              <a:rPr lang="en-GB" dirty="0" err="1">
                <a:latin typeface="Franklin Gothic Demi Cond" panose="020B0706030402020204" pitchFamily="34" charset="0"/>
              </a:rPr>
              <a:t>Zbog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takvog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načina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upravljanja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država</a:t>
            </a:r>
            <a:r>
              <a:rPr lang="en-GB" dirty="0">
                <a:latin typeface="Franklin Gothic Demi Cond" panose="020B0706030402020204" pitchFamily="34" charset="0"/>
              </a:rPr>
              <a:t> je </a:t>
            </a:r>
            <a:r>
              <a:rPr lang="en-GB" dirty="0" err="1">
                <a:latin typeface="Franklin Gothic Demi Cond" panose="020B0706030402020204" pitchFamily="34" charset="0"/>
              </a:rPr>
              <a:t>napredovala</a:t>
            </a:r>
            <a:r>
              <a:rPr lang="en-GB" dirty="0">
                <a:latin typeface="Franklin Gothic Demi Cond" panose="020B0706030402020204" pitchFamily="34" charset="0"/>
              </a:rPr>
              <a:t> u </a:t>
            </a:r>
            <a:r>
              <a:rPr lang="en-GB" dirty="0" err="1">
                <a:latin typeface="Franklin Gothic Demi Cond" panose="020B0706030402020204" pitchFamily="34" charset="0"/>
              </a:rPr>
              <a:t>svim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smjerovima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 descr="A portrait of a bearded person wearing a crown&#10;&#10;Description automatically generated">
            <a:extLst>
              <a:ext uri="{FF2B5EF4-FFF2-40B4-BE49-F238E27FC236}">
                <a16:creationId xmlns:a16="http://schemas.microsoft.com/office/drawing/2014/main" id="{4FB17555-69F6-BEC3-C62D-FA0E0E67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56" y="-468829"/>
            <a:ext cx="5376344" cy="84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7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42BC-6B6C-82C6-773D-496B2A04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427" y="0"/>
            <a:ext cx="10515600" cy="1325563"/>
          </a:xfrm>
        </p:spPr>
        <p:txBody>
          <a:bodyPr/>
          <a:lstStyle/>
          <a:p>
            <a:r>
              <a:rPr lang="en-GB" dirty="0">
                <a:latin typeface="Franklin Gothic Demi Cond" panose="020B0706030402020204" pitchFamily="34" charset="0"/>
              </a:rPr>
              <a:t>Petar I. </a:t>
            </a:r>
            <a:r>
              <a:rPr lang="en-GB" dirty="0" err="1">
                <a:latin typeface="Franklin Gothic Demi Cond" panose="020B0706030402020204" pitchFamily="34" charset="0"/>
              </a:rPr>
              <a:t>Veliki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B892E-A900-2D4C-9343-1E7E9F221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427" y="1185862"/>
            <a:ext cx="6649278" cy="5558804"/>
          </a:xfrm>
        </p:spPr>
        <p:txBody>
          <a:bodyPr>
            <a:normAutofit/>
          </a:bodyPr>
          <a:lstStyle/>
          <a:p>
            <a:r>
              <a:rPr lang="en-GB" dirty="0">
                <a:latin typeface="Franklin Gothic Demi Cond" panose="020B0706030402020204" pitchFamily="34" charset="0"/>
              </a:rPr>
              <a:t>Petar </a:t>
            </a:r>
            <a:r>
              <a:rPr lang="en-GB" dirty="0" err="1">
                <a:latin typeface="Franklin Gothic Demi Cond" panose="020B0706030402020204" pitchFamily="34" charset="0"/>
              </a:rPr>
              <a:t>predstavlja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zasigurno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jednu</a:t>
            </a:r>
            <a:r>
              <a:rPr lang="en-GB" dirty="0">
                <a:latin typeface="Franklin Gothic Demi Cond" panose="020B0706030402020204" pitchFamily="34" charset="0"/>
              </a:rPr>
              <a:t> od </a:t>
            </a:r>
            <a:r>
              <a:rPr lang="en-GB" dirty="0" err="1">
                <a:latin typeface="Franklin Gothic Demi Cond" panose="020B0706030402020204" pitchFamily="34" charset="0"/>
              </a:rPr>
              <a:t>najznačajnijih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figura</a:t>
            </a:r>
            <a:r>
              <a:rPr lang="en-GB" dirty="0">
                <a:latin typeface="Franklin Gothic Demi Cond" panose="020B0706030402020204" pitchFamily="34" charset="0"/>
              </a:rPr>
              <a:t> u </a:t>
            </a:r>
            <a:r>
              <a:rPr lang="en-GB" dirty="0" err="1">
                <a:latin typeface="Franklin Gothic Demi Cond" panose="020B0706030402020204" pitchFamily="34" charset="0"/>
              </a:rPr>
              <a:t>ruskoj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povijesti</a:t>
            </a:r>
            <a:endParaRPr lang="en-GB" dirty="0">
              <a:latin typeface="Franklin Gothic Demi Cond" panose="020B0706030402020204" pitchFamily="34" charset="0"/>
            </a:endParaRPr>
          </a:p>
          <a:p>
            <a:r>
              <a:rPr lang="en-GB" dirty="0" err="1">
                <a:latin typeface="Franklin Gothic Demi Cond" panose="020B0706030402020204" pitchFamily="34" charset="0"/>
              </a:rPr>
              <a:t>Carem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postaje</a:t>
            </a:r>
            <a:r>
              <a:rPr lang="en-GB" dirty="0">
                <a:latin typeface="Franklin Gothic Demi Cond" panose="020B0706030402020204" pitchFamily="34" charset="0"/>
              </a:rPr>
              <a:t> 1682. </a:t>
            </a:r>
            <a:r>
              <a:rPr lang="en-GB" dirty="0" err="1"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latin typeface="Franklin Gothic Demi Cond" panose="020B0706030402020204" pitchFamily="34" charset="0"/>
              </a:rPr>
              <a:t>, </a:t>
            </a:r>
            <a:r>
              <a:rPr lang="en-GB" dirty="0" err="1">
                <a:latin typeface="Franklin Gothic Demi Cond" panose="020B0706030402020204" pitchFamily="34" charset="0"/>
              </a:rPr>
              <a:t>zajedno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svojim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bolesnim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bratom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Ivanom</a:t>
            </a:r>
            <a:r>
              <a:rPr lang="en-GB" dirty="0">
                <a:latin typeface="Franklin Gothic Demi Cond" panose="020B0706030402020204" pitchFamily="34" charset="0"/>
              </a:rPr>
              <a:t> V., s </a:t>
            </a:r>
            <a:r>
              <a:rPr lang="en-GB" dirty="0" err="1">
                <a:latin typeface="Franklin Gothic Demi Cond" panose="020B0706030402020204" pitchFamily="34" charset="0"/>
              </a:rPr>
              <a:t>kojim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vlada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zajednički</a:t>
            </a:r>
            <a:r>
              <a:rPr lang="en-GB" dirty="0">
                <a:latin typeface="Franklin Gothic Demi Cond" panose="020B0706030402020204" pitchFamily="34" charset="0"/>
              </a:rPr>
              <a:t> do 1696. </a:t>
            </a:r>
            <a:r>
              <a:rPr lang="en-GB" dirty="0" err="1"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latin typeface="Franklin Gothic Demi Cond" panose="020B0706030402020204" pitchFamily="34" charset="0"/>
              </a:rPr>
              <a:t>, od </a:t>
            </a:r>
            <a:r>
              <a:rPr lang="en-GB" dirty="0" err="1">
                <a:latin typeface="Franklin Gothic Demi Cond" panose="020B0706030402020204" pitchFamily="34" charset="0"/>
              </a:rPr>
              <a:t>kada</a:t>
            </a:r>
            <a:r>
              <a:rPr lang="en-GB" dirty="0">
                <a:latin typeface="Franklin Gothic Demi Cond" panose="020B0706030402020204" pitchFamily="34" charset="0"/>
              </a:rPr>
              <a:t> pa do 1724. </a:t>
            </a:r>
            <a:r>
              <a:rPr lang="en-GB" dirty="0" err="1"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vlada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samostalno</a:t>
            </a:r>
            <a:endParaRPr lang="en-GB" dirty="0">
              <a:latin typeface="Franklin Gothic Demi Cond" panose="020B0706030402020204" pitchFamily="34" charset="0"/>
            </a:endParaRPr>
          </a:p>
          <a:p>
            <a:r>
              <a:rPr lang="en-GB" dirty="0">
                <a:latin typeface="Franklin Gothic Demi Cond" panose="020B0706030402020204" pitchFamily="34" charset="0"/>
              </a:rPr>
              <a:t>1724. </a:t>
            </a:r>
            <a:r>
              <a:rPr lang="en-GB" dirty="0" err="1"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latin typeface="Franklin Gothic Demi Cond" panose="020B0706030402020204" pitchFamily="34" charset="0"/>
              </a:rPr>
              <a:t> za </a:t>
            </a:r>
            <a:r>
              <a:rPr lang="en-GB" dirty="0" err="1">
                <a:latin typeface="Franklin Gothic Demi Cond" panose="020B0706030402020204" pitchFamily="34" charset="0"/>
              </a:rPr>
              <a:t>svoju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suvladaricu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imenuje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suprugu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Katarinu</a:t>
            </a:r>
            <a:r>
              <a:rPr lang="en-GB" dirty="0">
                <a:latin typeface="Franklin Gothic Demi Cond" panose="020B0706030402020204" pitchFamily="34" charset="0"/>
              </a:rPr>
              <a:t>, s </a:t>
            </a:r>
            <a:r>
              <a:rPr lang="en-GB" dirty="0" err="1">
                <a:latin typeface="Franklin Gothic Demi Cond" panose="020B0706030402020204" pitchFamily="34" charset="0"/>
              </a:rPr>
              <a:t>kojom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vlada</a:t>
            </a:r>
            <a:r>
              <a:rPr lang="en-GB" dirty="0">
                <a:latin typeface="Franklin Gothic Demi Cond" panose="020B0706030402020204" pitchFamily="34" charset="0"/>
              </a:rPr>
              <a:t> do </a:t>
            </a:r>
            <a:r>
              <a:rPr lang="en-GB" dirty="0" err="1">
                <a:latin typeface="Franklin Gothic Demi Cond" panose="020B0706030402020204" pitchFamily="34" charset="0"/>
              </a:rPr>
              <a:t>svoje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smrti</a:t>
            </a:r>
            <a:r>
              <a:rPr lang="en-GB" dirty="0">
                <a:latin typeface="Franklin Gothic Demi Cond" panose="020B0706030402020204" pitchFamily="34" charset="0"/>
              </a:rPr>
              <a:t> 1725. </a:t>
            </a:r>
            <a:r>
              <a:rPr lang="en-GB" dirty="0" err="1"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latin typeface="Franklin Gothic Demi Cond" panose="020B0706030402020204" pitchFamily="34" charset="0"/>
              </a:rPr>
              <a:t>, </a:t>
            </a:r>
            <a:r>
              <a:rPr lang="en-GB" dirty="0" err="1">
                <a:latin typeface="Franklin Gothic Demi Cond" panose="020B0706030402020204" pitchFamily="34" charset="0"/>
              </a:rPr>
              <a:t>kada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umire</a:t>
            </a:r>
            <a:r>
              <a:rPr lang="en-GB" dirty="0">
                <a:latin typeface="Franklin Gothic Demi Cond" panose="020B0706030402020204" pitchFamily="34" charset="0"/>
              </a:rPr>
              <a:t>, </a:t>
            </a:r>
            <a:r>
              <a:rPr lang="en-GB" dirty="0" err="1">
                <a:latin typeface="Franklin Gothic Demi Cond" panose="020B0706030402020204" pitchFamily="34" charset="0"/>
              </a:rPr>
              <a:t>vjerojatno</a:t>
            </a:r>
            <a:r>
              <a:rPr lang="en-GB" dirty="0">
                <a:latin typeface="Franklin Gothic Demi Cond" panose="020B0706030402020204" pitchFamily="34" charset="0"/>
              </a:rPr>
              <a:t> od </a:t>
            </a:r>
            <a:r>
              <a:rPr lang="en-GB" dirty="0" err="1">
                <a:latin typeface="Franklin Gothic Demi Cond" panose="020B0706030402020204" pitchFamily="34" charset="0"/>
              </a:rPr>
              <a:t>posljedica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sifilisa</a:t>
            </a:r>
            <a:r>
              <a:rPr lang="en-GB" dirty="0">
                <a:latin typeface="Franklin Gothic Demi Cond" panose="020B0706030402020204" pitchFamily="34" charset="0"/>
              </a:rPr>
              <a:t>.</a:t>
            </a:r>
          </a:p>
          <a:p>
            <a:r>
              <a:rPr lang="en-GB" dirty="0" err="1">
                <a:latin typeface="Franklin Gothic Demi Cond" panose="020B0706030402020204" pitchFamily="34" charset="0"/>
              </a:rPr>
              <a:t>Proveo</a:t>
            </a:r>
            <a:r>
              <a:rPr lang="en-GB" dirty="0">
                <a:latin typeface="Franklin Gothic Demi Cond" panose="020B0706030402020204" pitchFamily="34" charset="0"/>
              </a:rPr>
              <a:t> je </a:t>
            </a:r>
            <a:r>
              <a:rPr lang="en-GB" dirty="0" err="1">
                <a:latin typeface="Franklin Gothic Demi Cond" panose="020B0706030402020204" pitchFamily="34" charset="0"/>
              </a:rPr>
              <a:t>velike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zahvate</a:t>
            </a:r>
            <a:r>
              <a:rPr lang="en-GB" dirty="0">
                <a:latin typeface="Franklin Gothic Demi Cond" panose="020B0706030402020204" pitchFamily="34" charset="0"/>
              </a:rPr>
              <a:t> u </a:t>
            </a:r>
            <a:r>
              <a:rPr lang="en-GB" dirty="0" err="1">
                <a:latin typeface="Franklin Gothic Demi Cond" panose="020B0706030402020204" pitchFamily="34" charset="0"/>
              </a:rPr>
              <a:t>upravi</a:t>
            </a:r>
            <a:r>
              <a:rPr lang="en-GB" dirty="0">
                <a:latin typeface="Franklin Gothic Demi Cond" panose="020B0706030402020204" pitchFamily="34" charset="0"/>
              </a:rPr>
              <a:t>, </a:t>
            </a:r>
            <a:r>
              <a:rPr lang="en-GB" dirty="0" err="1">
                <a:latin typeface="Franklin Gothic Demi Cond" panose="020B0706030402020204" pitchFamily="34" charset="0"/>
              </a:rPr>
              <a:t>društvu</a:t>
            </a:r>
            <a:r>
              <a:rPr lang="en-GB" dirty="0">
                <a:latin typeface="Franklin Gothic Demi Cond" panose="020B0706030402020204" pitchFamily="34" charset="0"/>
              </a:rPr>
              <a:t> I </a:t>
            </a:r>
            <a:r>
              <a:rPr lang="en-GB" dirty="0" err="1">
                <a:latin typeface="Franklin Gothic Demi Cond" panose="020B0706030402020204" pitchFamily="34" charset="0"/>
              </a:rPr>
              <a:t>gospodarstvu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kako</a:t>
            </a:r>
            <a:r>
              <a:rPr lang="en-GB" dirty="0">
                <a:latin typeface="Franklin Gothic Demi Cond" panose="020B0706030402020204" pitchFamily="34" charset="0"/>
              </a:rPr>
              <a:t> bi </a:t>
            </a:r>
            <a:r>
              <a:rPr lang="en-GB" dirty="0" err="1">
                <a:latin typeface="Franklin Gothic Demi Cond" panose="020B0706030402020204" pitchFamily="34" charset="0"/>
              </a:rPr>
              <a:t>Rusiju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približio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Europi</a:t>
            </a:r>
            <a:r>
              <a:rPr lang="en-GB" dirty="0">
                <a:latin typeface="Franklin Gothic Demi Cond" panose="020B0706030402020204" pitchFamily="34" charset="0"/>
              </a:rPr>
              <a:t>, </a:t>
            </a:r>
            <a:r>
              <a:rPr lang="en-GB" dirty="0" err="1">
                <a:latin typeface="Franklin Gothic Demi Cond" panose="020B0706030402020204" pitchFamily="34" charset="0"/>
              </a:rPr>
              <a:t>ali</a:t>
            </a:r>
            <a:r>
              <a:rPr lang="en-GB" dirty="0">
                <a:latin typeface="Franklin Gothic Demi Cond" panose="020B0706030402020204" pitchFamily="34" charset="0"/>
              </a:rPr>
              <a:t> I </a:t>
            </a:r>
            <a:r>
              <a:rPr lang="en-GB" dirty="0" err="1">
                <a:latin typeface="Franklin Gothic Demi Cond" panose="020B0706030402020204" pitchFamily="34" charset="0"/>
              </a:rPr>
              <a:t>kolonizirao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Sibir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 descr="A painting of a person in armor&#10;&#10;Description automatically generated">
            <a:extLst>
              <a:ext uri="{FF2B5EF4-FFF2-40B4-BE49-F238E27FC236}">
                <a16:creationId xmlns:a16="http://schemas.microsoft.com/office/drawing/2014/main" id="{C47A4194-1AF7-7E98-C8CB-FE4962084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121" y="0"/>
            <a:ext cx="5433279" cy="81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9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018E9-AB26-592E-03EC-011D89084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0"/>
            <a:ext cx="10515600" cy="1325563"/>
          </a:xfrm>
        </p:spPr>
        <p:txBody>
          <a:bodyPr/>
          <a:lstStyle/>
          <a:p>
            <a:r>
              <a:rPr lang="en-GB" dirty="0" err="1">
                <a:latin typeface="Franklin Gothic Demi Cond" panose="020B0706030402020204" pitchFamily="34" charset="0"/>
              </a:rPr>
              <a:t>Literatura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5A530-CE64-F190-7848-134964D359B3}"/>
              </a:ext>
            </a:extLst>
          </p:cNvPr>
          <p:cNvSpPr txBox="1"/>
          <p:nvPr/>
        </p:nvSpPr>
        <p:spPr>
          <a:xfrm>
            <a:off x="506894" y="1431235"/>
            <a:ext cx="301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Tekst</a:t>
            </a:r>
            <a:r>
              <a:rPr lang="en-GB" dirty="0"/>
              <a:t>: https://www.wikipedia.org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CD08E9-313E-8317-E47A-D93C0EEFB10A}"/>
              </a:ext>
            </a:extLst>
          </p:cNvPr>
          <p:cNvSpPr txBox="1"/>
          <p:nvPr/>
        </p:nvSpPr>
        <p:spPr>
          <a:xfrm>
            <a:off x="331304" y="2650435"/>
            <a:ext cx="5645426" cy="4405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/>
              <a:t>Slike</a:t>
            </a:r>
            <a:r>
              <a:rPr lang="en-GB" dirty="0"/>
              <a:t>: </a:t>
            </a: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https://en.wikipedia.org/wiki/File:Flag_of_Oryol_ship_(variant).svg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https://en.wikipedia.org/wiki/File:Russian_Tsardom_1500_to_1700.png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https://images.fineartamerica.com/images-medium-large-5/a-military-campaign-in-russia-during-the-16th-century-1903-oil-on-canvas-sergej-vasilevic-ivanov.jpg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th.bing.com/th/id/R.cd16a14c0f940c7c00dd811616d97679?rik=2j%2fQ%2bUV%2fHapHMQ&amp;riu=http%3a%2f%2f2.bp.blogspot.com%2f-T8BIXJ37lwE%2fVVWgPtTbuBI%2fAAAAAAAAyTw%2fPHTvuuJs8Ns%2fs1600%2ftumblr_mw1wm8UNRY1sh0flzo1_r1_1280.jpg&amp;ehk=HNh5QFT7xSkcHNIpVxYHmQoDu%2fInlYTvylo4IzODxPo%3d&amp;risl=&amp;pid=ImgRaw&amp;r=0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https://moscowchronology.ru/sites/default/files/images/photostory/XVII_4.jpg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2C9023-6D81-8894-66CB-005D8EE6D9CC}"/>
              </a:ext>
            </a:extLst>
          </p:cNvPr>
          <p:cNvSpPr txBox="1"/>
          <p:nvPr/>
        </p:nvSpPr>
        <p:spPr>
          <a:xfrm>
            <a:off x="6530010" y="1057694"/>
            <a:ext cx="5155095" cy="580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https://i.pinimg.com/originals/4c/83/e1/4c83e192c12be8c630ad08ebdbfcb2df.jpg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https://th.bing.com/th/id/OIP.sPAh5B25iF-YwGvHFX80tAHaN3?rs=1&amp;pid=ImgDetMain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https://th.bing.com/th/id/OIP.bOBeQq-nXRi91-QS_Wmv6wHaEK?rs=1&amp;pid=ImgDetMain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1"/>
              </a:rPr>
              <a:t>https://th.bing.com/th/id/OIP.qL0BWTQDYTArXRjXf4I6JAHaFf?rs=1&amp;pid=ImgDetMain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2"/>
              </a:rPr>
              <a:t>https://th.bing.com/th/id/OIP.7ZtIly-lQEhQrNGD0mm7igHaF4?rs=1&amp;pid=ImgDetMain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3"/>
              </a:rPr>
              <a:t>https://mf.b37mrtl.ru/rbthmedia/images/all/2017/08/01/001-hip0325415.jpg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4"/>
              </a:rPr>
              <a:t>https://th.bing.com/th/id/OIP.KT4jagHZcknFIS-fUrRK0AHaLq?rs=1&amp;pid=ImgDetMain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5"/>
              </a:rPr>
              <a:t>https://th.bing.com/th/id/R.15c65a82b008cc6b5093bd15501e1bb3?rik=utpIjIYdjoHOhw&amp;riu=http%3a%2f%2fwww.saint-petersburg.com%2fimages%2ffamous-people%2fpeter-the-great%2fportrait-of-peter-the-great-in-london.jpg&amp;ehk=VjOCeD7hcugJtqymOujKmfnNW1VHaEQ1nVksYLv6VlQ%3d&amp;risl=&amp;pid=ImgRaw&amp;r=0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12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DF0F2-87D9-E6BB-48D6-E7C04F0E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Franklin Gothic Demi Cond" panose="020B0706030402020204" pitchFamily="34" charset="0"/>
              </a:rPr>
              <a:t>Rusko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carstvo</a:t>
            </a:r>
            <a:r>
              <a:rPr lang="en-GB" dirty="0">
                <a:latin typeface="Franklin Gothic Demi Cond" panose="020B0706030402020204" pitchFamily="34" charset="0"/>
              </a:rPr>
              <a:t>(16.st)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A11CA-0A00-393C-D587-F53C007A3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2" y="1627405"/>
            <a:ext cx="10515600" cy="4351338"/>
          </a:xfrm>
        </p:spPr>
        <p:txBody>
          <a:bodyPr/>
          <a:lstStyle/>
          <a:p>
            <a:r>
              <a:rPr lang="en-GB" dirty="0" err="1">
                <a:latin typeface="Franklin Gothic Demi Cond" panose="020B0706030402020204" pitchFamily="34" charset="0"/>
              </a:rPr>
              <a:t>Vladar</a:t>
            </a:r>
            <a:r>
              <a:rPr lang="en-GB" dirty="0">
                <a:latin typeface="Franklin Gothic Demi Cond" panose="020B0706030402020204" pitchFamily="34" charset="0"/>
                <a:sym typeface="Wingdings" panose="05000000000000000000" pitchFamily="2" charset="2"/>
              </a:rPr>
              <a:t> tzar</a:t>
            </a:r>
          </a:p>
          <a:p>
            <a:r>
              <a:rPr lang="en-GB" dirty="0" err="1">
                <a:latin typeface="Franklin Gothic Demi Cond" panose="020B0706030402020204" pitchFamily="34" charset="0"/>
                <a:sym typeface="Wingdings" panose="05000000000000000000" pitchFamily="2" charset="2"/>
              </a:rPr>
              <a:t>Područje</a:t>
            </a:r>
            <a:r>
              <a:rPr lang="en-GB" dirty="0">
                <a:latin typeface="Franklin Gothic Demi Cond" panose="020B0706030402020204" pitchFamily="34" charset="0"/>
                <a:sym typeface="Wingdings" panose="05000000000000000000" pitchFamily="2" charset="2"/>
              </a:rPr>
              <a:t></a:t>
            </a:r>
            <a:r>
              <a:rPr lang="pl-PL" dirty="0">
                <a:latin typeface="Franklin Gothic Demi Cond" panose="020B0706030402020204" pitchFamily="34" charset="0"/>
              </a:rPr>
              <a:t>Od 1550. do 1700. godine Rusija je rasla u prosjeku za 35.000 četvornih kilometara godišnje.</a:t>
            </a:r>
          </a:p>
          <a:p>
            <a:pPr marL="0" indent="0">
              <a:buNone/>
            </a:pPr>
            <a:endParaRPr lang="en-GB" dirty="0">
              <a:latin typeface="Franklin Gothic Demi Cond" panose="020B0706030402020204" pitchFamily="34" charset="0"/>
              <a:sym typeface="Wingdings" panose="05000000000000000000" pitchFamily="2" charset="2"/>
            </a:endParaRPr>
          </a:p>
          <a:p>
            <a:endParaRPr lang="en-GB" dirty="0">
              <a:latin typeface="Franklin Gothic Demi Cond" panose="020B0706030402020204" pitchFamily="34" charset="0"/>
              <a:sym typeface="Wingdings" panose="05000000000000000000" pitchFamily="2" charset="2"/>
            </a:endParaRPr>
          </a:p>
          <a:p>
            <a:r>
              <a:rPr lang="en-GB" dirty="0" err="1">
                <a:latin typeface="Franklin Gothic Demi Cond" panose="020B0706030402020204" pitchFamily="34" charset="0"/>
                <a:sym typeface="Wingdings" panose="05000000000000000000" pitchFamily="2" charset="2"/>
              </a:rPr>
              <a:t>Zastava</a:t>
            </a:r>
            <a:r>
              <a:rPr lang="en-GB" dirty="0">
                <a:latin typeface="Franklin Gothic Demi Cond" panose="020B0706030402020204" pitchFamily="34" charset="0"/>
                <a:sym typeface="Wingdings" panose="05000000000000000000" pitchFamily="2" charset="2"/>
              </a:rPr>
              <a:t>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4B05E-1892-136A-83EC-B7FB496CD5FE}"/>
              </a:ext>
            </a:extLst>
          </p:cNvPr>
          <p:cNvSpPr txBox="1"/>
          <p:nvPr/>
        </p:nvSpPr>
        <p:spPr>
          <a:xfrm>
            <a:off x="1714499" y="3429000"/>
            <a:ext cx="4062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Franklin Gothic Demi Cond" panose="020B07060304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15.st               16.st                17.st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F6CE7E-79DE-EDEF-F877-C80EF42320D8}"/>
              </a:ext>
            </a:extLst>
          </p:cNvPr>
          <p:cNvSpPr/>
          <p:nvPr/>
        </p:nvSpPr>
        <p:spPr>
          <a:xfrm>
            <a:off x="1194954" y="3429000"/>
            <a:ext cx="374071" cy="353292"/>
          </a:xfrm>
          <a:prstGeom prst="rect">
            <a:avLst/>
          </a:prstGeom>
          <a:solidFill>
            <a:srgbClr val="357505"/>
          </a:solidFill>
          <a:ln>
            <a:solidFill>
              <a:srgbClr val="3575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map of the world&#10;&#10;Description automatically generated">
            <a:extLst>
              <a:ext uri="{FF2B5EF4-FFF2-40B4-BE49-F238E27FC236}">
                <a16:creationId xmlns:a16="http://schemas.microsoft.com/office/drawing/2014/main" id="{26E7B5F3-90BC-87FB-A663-598E88DB4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73" y="3208891"/>
            <a:ext cx="4797135" cy="188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F7B5F6-D4FD-6415-F881-90868FD727CD}"/>
              </a:ext>
            </a:extLst>
          </p:cNvPr>
          <p:cNvSpPr/>
          <p:nvPr/>
        </p:nvSpPr>
        <p:spPr>
          <a:xfrm>
            <a:off x="2441864" y="3429000"/>
            <a:ext cx="374072" cy="353292"/>
          </a:xfrm>
          <a:prstGeom prst="rect">
            <a:avLst/>
          </a:prstGeom>
          <a:solidFill>
            <a:srgbClr val="22B14C"/>
          </a:solidFill>
          <a:ln>
            <a:solidFill>
              <a:srgbClr val="22B1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477F7-119A-208B-2D64-1AEBB7655C9E}"/>
              </a:ext>
            </a:extLst>
          </p:cNvPr>
          <p:cNvSpPr/>
          <p:nvPr/>
        </p:nvSpPr>
        <p:spPr>
          <a:xfrm>
            <a:off x="3558886" y="3449782"/>
            <a:ext cx="374072" cy="353292"/>
          </a:xfrm>
          <a:prstGeom prst="rect">
            <a:avLst/>
          </a:prstGeom>
          <a:solidFill>
            <a:srgbClr val="68CA84"/>
          </a:solidFill>
          <a:ln>
            <a:solidFill>
              <a:srgbClr val="68CA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flag with a double headed eagle&#10;&#10;Description automatically generated">
            <a:extLst>
              <a:ext uri="{FF2B5EF4-FFF2-40B4-BE49-F238E27FC236}">
                <a16:creationId xmlns:a16="http://schemas.microsoft.com/office/drawing/2014/main" id="{A27AB048-EB4D-FAAC-0947-30A0F97F0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77" y="4096113"/>
            <a:ext cx="2363932" cy="15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8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054E2-6DE7-7197-613F-6BB2539C2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879258"/>
            <a:ext cx="6747163" cy="4351338"/>
          </a:xfrm>
        </p:spPr>
        <p:txBody>
          <a:bodyPr>
            <a:normAutofit fontScale="92500" lnSpcReduction="10000"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Nakon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oslobođenja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od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tatarske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vlasti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Rusijom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su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vladali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plemići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i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tek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je u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doba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Ivana IV.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ojačala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središnja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vlast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600" dirty="0">
              <a:solidFill>
                <a:schemeClr val="dk1"/>
              </a:solidFill>
              <a:latin typeface="Franklin Gothic Demi Cond" panose="020B0706030402020204" pitchFamily="3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Ivan je vlast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gradio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oslanjajući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se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na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novo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plemstvo</a:t>
            </a:r>
            <a:endParaRPr lang="en-GB" sz="3600" dirty="0">
              <a:solidFill>
                <a:schemeClr val="dk1"/>
              </a:solidFill>
              <a:latin typeface="Franklin Gothic Demi Cond" panose="020B07060304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600" dirty="0">
              <a:solidFill>
                <a:schemeClr val="dk1"/>
              </a:solidFill>
              <a:latin typeface="Franklin Gothic Demi Cond" panose="020B0706030402020204" pitchFamily="3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Pokušao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je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izboriti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izlaz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na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Baltičko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more, no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njegova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je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vojska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teško</a:t>
            </a:r>
            <a:r>
              <a:rPr lang="en-GB" sz="3600" dirty="0">
                <a:solidFill>
                  <a:schemeClr val="dk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sz="3600" dirty="0" err="1">
                <a:solidFill>
                  <a:schemeClr val="dk1"/>
                </a:solidFill>
                <a:latin typeface="Franklin Gothic Demi Cond" panose="020B0706030402020204" pitchFamily="34" charset="0"/>
              </a:rPr>
              <a:t>poražena</a:t>
            </a:r>
            <a:endParaRPr lang="en-GB" sz="3600" dirty="0">
              <a:solidFill>
                <a:schemeClr val="dk1"/>
              </a:solidFill>
              <a:latin typeface="Franklin Gothic Demi Cond" panose="020B07060304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03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3D5FE-E5AE-649C-A4A0-412BEB2B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7" y="15319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Ivan IV.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Grozni</a:t>
            </a:r>
            <a:endParaRPr lang="en-GB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ECDB7-7483-B818-6CA8-4A6758EE4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720" y="1690688"/>
            <a:ext cx="5826760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Moskva, 25.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kolovoza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1530. – Moskva, 18.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ožujka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1584.</a:t>
            </a:r>
          </a:p>
          <a:p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Bio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veliki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knez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Moskve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od 1533.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car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Rusije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od 1547.</a:t>
            </a:r>
          </a:p>
          <a:p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U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trenutku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očeve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smrti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3.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prosinca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1533.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Ivan IV.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ima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samo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3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titulu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velikog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kneza</a:t>
            </a:r>
            <a:endParaRPr lang="en-GB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Po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očevoj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samrtnoj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želji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tijekom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njegove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maloljetnosti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namjesnik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postaje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djetetova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majka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Jelena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Glinska</a:t>
            </a:r>
            <a:endParaRPr lang="en-GB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5" name="Picture 4" descr="A painting of a person in a long robe&#10;&#10;Description automatically generated">
            <a:extLst>
              <a:ext uri="{FF2B5EF4-FFF2-40B4-BE49-F238E27FC236}">
                <a16:creationId xmlns:a16="http://schemas.microsoft.com/office/drawing/2014/main" id="{39F50219-834C-495A-7E9A-069EAE8D7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76" y="-313308"/>
            <a:ext cx="3997124" cy="74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8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F268-9317-EA45-B687-32A925C0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GB" dirty="0">
                <a:latin typeface="Franklin Gothic Demi Cond" panose="020B0706030402020204" pitchFamily="34" charset="0"/>
              </a:rPr>
              <a:t>Put u </a:t>
            </a:r>
            <a:r>
              <a:rPr lang="en-GB" dirty="0" err="1">
                <a:latin typeface="Franklin Gothic Demi Cond" panose="020B0706030402020204" pitchFamily="34" charset="0"/>
              </a:rPr>
              <a:t>ludost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9E338-955D-5011-A42D-4CB875920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636"/>
            <a:ext cx="10515600" cy="5299364"/>
          </a:xfrm>
        </p:spPr>
        <p:txBody>
          <a:bodyPr>
            <a:normAutofit/>
          </a:bodyPr>
          <a:lstStyle/>
          <a:p>
            <a:r>
              <a:rPr lang="en-GB" dirty="0">
                <a:latin typeface="Franklin Gothic Demi Cond" panose="020B0706030402020204" pitchFamily="34" charset="0"/>
              </a:rPr>
              <a:t>Ivan IV., je </a:t>
            </a:r>
            <a:r>
              <a:rPr lang="en-GB" dirty="0" err="1">
                <a:latin typeface="Franklin Gothic Demi Cond" panose="020B0706030402020204" pitchFamily="34" charset="0"/>
              </a:rPr>
              <a:t>smatrao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još</a:t>
            </a:r>
            <a:r>
              <a:rPr lang="en-GB" dirty="0">
                <a:latin typeface="Franklin Gothic Demi Cond" panose="020B0706030402020204" pitchFamily="34" charset="0"/>
              </a:rPr>
              <a:t> od </a:t>
            </a:r>
            <a:r>
              <a:rPr lang="en-GB" dirty="0" err="1">
                <a:latin typeface="Franklin Gothic Demi Cond" panose="020B0706030402020204" pitchFamily="34" charset="0"/>
              </a:rPr>
              <a:t>djetinjstva</a:t>
            </a:r>
            <a:r>
              <a:rPr lang="en-GB" dirty="0">
                <a:latin typeface="Franklin Gothic Demi Cond" panose="020B0706030402020204" pitchFamily="34" charset="0"/>
              </a:rPr>
              <a:t> da </a:t>
            </a:r>
            <a:r>
              <a:rPr lang="en-GB" dirty="0" err="1">
                <a:latin typeface="Franklin Gothic Demi Cond" panose="020B0706030402020204" pitchFamily="34" charset="0"/>
              </a:rPr>
              <a:t>su</a:t>
            </a:r>
            <a:r>
              <a:rPr lang="en-GB" dirty="0">
                <a:latin typeface="Franklin Gothic Demi Cond" panose="020B0706030402020204" pitchFamily="34" charset="0"/>
              </a:rPr>
              <a:t> mu </a:t>
            </a:r>
            <a:r>
              <a:rPr lang="en-GB" dirty="0" err="1">
                <a:latin typeface="Franklin Gothic Demi Cond" panose="020B0706030402020204" pitchFamily="34" charset="0"/>
              </a:rPr>
              <a:t>majku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otrovali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boljari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što</a:t>
            </a:r>
            <a:r>
              <a:rPr lang="en-GB" dirty="0">
                <a:latin typeface="Franklin Gothic Demi Cond" panose="020B0706030402020204" pitchFamily="34" charset="0"/>
              </a:rPr>
              <a:t> se </a:t>
            </a:r>
            <a:r>
              <a:rPr lang="en-GB" dirty="0" err="1">
                <a:latin typeface="Franklin Gothic Demi Cond" panose="020B0706030402020204" pitchFamily="34" charset="0"/>
              </a:rPr>
              <a:t>na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kraju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pokazalo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istinitim</a:t>
            </a:r>
            <a:endParaRPr lang="en-GB" dirty="0">
              <a:latin typeface="Franklin Gothic Demi Cond" panose="020B0706030402020204" pitchFamily="34" charset="0"/>
            </a:endParaRPr>
          </a:p>
          <a:p>
            <a:r>
              <a:rPr lang="en-GB" dirty="0" err="1">
                <a:latin typeface="Franklin Gothic Demi Cond" panose="020B0706030402020204" pitchFamily="34" charset="0"/>
              </a:rPr>
              <a:t>Boljar</a:t>
            </a:r>
            <a:r>
              <a:rPr lang="en-GB" dirty="0">
                <a:latin typeface="Franklin Gothic Demi Cond" panose="020B0706030402020204" pitchFamily="34" charset="0"/>
                <a:sym typeface="Wingdings" panose="05000000000000000000" pitchFamily="2" charset="2"/>
              </a:rPr>
              <a:t> </a:t>
            </a:r>
            <a:r>
              <a:rPr lang="en-GB" dirty="0" err="1">
                <a:latin typeface="Franklin Gothic Demi Cond" panose="020B0706030402020204" pitchFamily="34" charset="0"/>
                <a:sym typeface="Wingdings" panose="05000000000000000000" pitchFamily="2" charset="2"/>
              </a:rPr>
              <a:t>pripadnik</a:t>
            </a:r>
            <a:r>
              <a:rPr lang="en-GB" dirty="0">
                <a:latin typeface="Franklin Gothic Demi Cond" panose="020B070603040202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  <a:sym typeface="Wingdings" panose="05000000000000000000" pitchFamily="2" charset="2"/>
              </a:rPr>
              <a:t>najvišega</a:t>
            </a:r>
            <a:r>
              <a:rPr lang="en-GB" dirty="0">
                <a:latin typeface="Franklin Gothic Demi Cond" panose="020B070603040202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  <a:sym typeface="Wingdings" panose="05000000000000000000" pitchFamily="2" charset="2"/>
              </a:rPr>
              <a:t>sloja</a:t>
            </a:r>
            <a:r>
              <a:rPr lang="en-GB" dirty="0">
                <a:latin typeface="Franklin Gothic Demi Cond" panose="020B070603040202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  <a:sym typeface="Wingdings" panose="05000000000000000000" pitchFamily="2" charset="2"/>
              </a:rPr>
              <a:t>feudalnih</a:t>
            </a:r>
            <a:r>
              <a:rPr lang="en-GB" dirty="0">
                <a:latin typeface="Franklin Gothic Demi Cond" panose="020B070603040202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  <a:sym typeface="Wingdings" panose="05000000000000000000" pitchFamily="2" charset="2"/>
              </a:rPr>
              <a:t>ruskih</a:t>
            </a:r>
            <a:r>
              <a:rPr lang="en-GB" dirty="0">
                <a:latin typeface="Franklin Gothic Demi Cond" panose="020B070603040202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  <a:sym typeface="Wingdings" panose="05000000000000000000" pitchFamily="2" charset="2"/>
              </a:rPr>
              <a:t>aristokracija</a:t>
            </a:r>
            <a:endParaRPr lang="en-GB" dirty="0">
              <a:latin typeface="Franklin Gothic Demi Cond" panose="020B0706030402020204" pitchFamily="34" charset="0"/>
            </a:endParaRPr>
          </a:p>
          <a:p>
            <a:r>
              <a:rPr lang="en-GB" dirty="0" err="1">
                <a:latin typeface="Franklin Gothic Demi Cond" panose="020B0706030402020204" pitchFamily="34" charset="0"/>
              </a:rPr>
              <a:t>Njegovog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sina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prijestolonasljednika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Dimitrija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Starijeg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ubila</a:t>
            </a:r>
            <a:r>
              <a:rPr lang="en-GB" dirty="0">
                <a:latin typeface="Franklin Gothic Demi Cond" panose="020B0706030402020204" pitchFamily="34" charset="0"/>
              </a:rPr>
              <a:t> je u </a:t>
            </a:r>
            <a:r>
              <a:rPr lang="en-GB" dirty="0" err="1">
                <a:latin typeface="Franklin Gothic Demi Cond" panose="020B0706030402020204" pitchFamily="34" charset="0"/>
              </a:rPr>
              <a:t>drugoj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godini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života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dadilja</a:t>
            </a:r>
            <a:r>
              <a:rPr lang="en-GB" dirty="0">
                <a:latin typeface="Franklin Gothic Demi Cond" panose="020B0706030402020204" pitchFamily="34" charset="0"/>
              </a:rPr>
              <a:t> u </a:t>
            </a:r>
            <a:r>
              <a:rPr lang="en-GB" dirty="0" err="1">
                <a:latin typeface="Franklin Gothic Demi Cond" panose="020B0706030402020204" pitchFamily="34" charset="0"/>
              </a:rPr>
              <a:t>navodnom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nesretnom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slučaju</a:t>
            </a:r>
            <a:endParaRPr lang="en-GB" dirty="0">
              <a:latin typeface="Franklin Gothic Demi Cond" panose="020B0706030402020204" pitchFamily="34" charset="0"/>
            </a:endParaRPr>
          </a:p>
          <a:p>
            <a:r>
              <a:rPr lang="en-GB" dirty="0" err="1">
                <a:latin typeface="Franklin Gothic Demi Cond" panose="020B0706030402020204" pitchFamily="34" charset="0"/>
              </a:rPr>
              <a:t>Njegova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obožavana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supruga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Anastazija</a:t>
            </a:r>
            <a:r>
              <a:rPr lang="en-GB" dirty="0">
                <a:latin typeface="Franklin Gothic Demi Cond" panose="020B0706030402020204" pitchFamily="34" charset="0"/>
              </a:rPr>
              <a:t> je </a:t>
            </a:r>
            <a:r>
              <a:rPr lang="en-GB" dirty="0" err="1">
                <a:latin typeface="Franklin Gothic Demi Cond" panose="020B0706030402020204" pitchFamily="34" charset="0"/>
              </a:rPr>
              <a:t>umrla</a:t>
            </a:r>
            <a:r>
              <a:rPr lang="en-GB" dirty="0">
                <a:latin typeface="Franklin Gothic Demi Cond" panose="020B0706030402020204" pitchFamily="34" charset="0"/>
              </a:rPr>
              <a:t> 7. </a:t>
            </a:r>
            <a:r>
              <a:rPr lang="en-GB" dirty="0" err="1">
                <a:latin typeface="Franklin Gothic Demi Cond" panose="020B0706030402020204" pitchFamily="34" charset="0"/>
              </a:rPr>
              <a:t>kolovoza</a:t>
            </a:r>
            <a:r>
              <a:rPr lang="en-GB" dirty="0">
                <a:latin typeface="Franklin Gothic Demi Cond" panose="020B0706030402020204" pitchFamily="34" charset="0"/>
              </a:rPr>
              <a:t> 1560. </a:t>
            </a:r>
            <a:r>
              <a:rPr lang="en-GB" dirty="0" err="1"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latin typeface="Franklin Gothic Demi Cond" panose="020B0706030402020204" pitchFamily="34" charset="0"/>
              </a:rPr>
              <a:t>. Ivan je za </a:t>
            </a:r>
            <a:r>
              <a:rPr lang="en-GB" dirty="0" err="1">
                <a:latin typeface="Franklin Gothic Demi Cond" panose="020B0706030402020204" pitchFamily="34" charset="0"/>
              </a:rPr>
              <a:t>tu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smrt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optužio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boljare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nekoliko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ih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pogubio</a:t>
            </a:r>
            <a:endParaRPr lang="en-GB" dirty="0">
              <a:latin typeface="Franklin Gothic Demi Cond" panose="020B0706030402020204" pitchFamily="34" charset="0"/>
            </a:endParaRPr>
          </a:p>
          <a:p>
            <a:r>
              <a:rPr lang="en-GB" dirty="0">
                <a:latin typeface="Franklin Gothic Demi Cond" panose="020B0706030402020204" pitchFamily="34" charset="0"/>
              </a:rPr>
              <a:t>Ivanov </a:t>
            </a:r>
            <a:r>
              <a:rPr lang="en-GB" dirty="0" err="1">
                <a:latin typeface="Franklin Gothic Demi Cond" panose="020B0706030402020204" pitchFamily="34" charset="0"/>
              </a:rPr>
              <a:t>gluhonijemi</a:t>
            </a:r>
            <a:r>
              <a:rPr lang="en-GB" dirty="0">
                <a:latin typeface="Franklin Gothic Demi Cond" panose="020B0706030402020204" pitchFamily="34" charset="0"/>
              </a:rPr>
              <a:t> brat </a:t>
            </a:r>
            <a:r>
              <a:rPr lang="en-GB" dirty="0" err="1">
                <a:latin typeface="Franklin Gothic Demi Cond" panose="020B0706030402020204" pitchFamily="34" charset="0"/>
              </a:rPr>
              <a:t>Juraj</a:t>
            </a:r>
            <a:r>
              <a:rPr lang="en-GB" dirty="0">
                <a:latin typeface="Franklin Gothic Demi Cond" panose="020B0706030402020204" pitchFamily="34" charset="0"/>
              </a:rPr>
              <a:t> je </a:t>
            </a:r>
            <a:r>
              <a:rPr lang="en-GB" dirty="0" err="1">
                <a:latin typeface="Franklin Gothic Demi Cond" panose="020B0706030402020204" pitchFamily="34" charset="0"/>
              </a:rPr>
              <a:t>također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umro</a:t>
            </a:r>
            <a:r>
              <a:rPr lang="en-GB" dirty="0">
                <a:latin typeface="Franklin Gothic Demi Cond" panose="020B0706030402020204" pitchFamily="34" charset="0"/>
              </a:rPr>
              <a:t> 1560. </a:t>
            </a:r>
            <a:r>
              <a:rPr lang="en-GB" dirty="0" err="1"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latin typeface="Franklin Gothic Demi Cond" panose="020B0706030402020204" pitchFamily="34" charset="0"/>
              </a:rPr>
              <a:t> u 27 </a:t>
            </a:r>
            <a:r>
              <a:rPr lang="en-GB" dirty="0" err="1">
                <a:latin typeface="Franklin Gothic Demi Cond" panose="020B0706030402020204" pitchFamily="34" charset="0"/>
              </a:rPr>
              <a:t>godini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života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što</a:t>
            </a:r>
            <a:r>
              <a:rPr lang="en-GB" dirty="0">
                <a:latin typeface="Franklin Gothic Demi Cond" panose="020B0706030402020204" pitchFamily="34" charset="0"/>
              </a:rPr>
              <a:t> je </a:t>
            </a:r>
            <a:r>
              <a:rPr lang="en-GB" dirty="0" err="1">
                <a:latin typeface="Franklin Gothic Demi Cond" panose="020B0706030402020204" pitchFamily="34" charset="0"/>
              </a:rPr>
              <a:t>kod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njega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izazvalo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dodatne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sumnje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6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6D6F7-0072-6479-2E2B-130B68EFA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" y="1253331"/>
            <a:ext cx="10515600" cy="4351338"/>
          </a:xfrm>
          <a:noFill/>
        </p:spPr>
        <p:txBody>
          <a:bodyPr/>
          <a:lstStyle/>
          <a:p>
            <a:r>
              <a:rPr lang="en-GB" dirty="0" err="1">
                <a:latin typeface="Franklin Gothic Demi Cond" panose="020B0706030402020204" pitchFamily="34" charset="0"/>
              </a:rPr>
              <a:t>Još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prije</a:t>
            </a:r>
            <a:r>
              <a:rPr lang="en-GB" dirty="0">
                <a:latin typeface="Franklin Gothic Demi Cond" panose="020B0706030402020204" pitchFamily="34" charset="0"/>
              </a:rPr>
              <a:t> ta </a:t>
            </a:r>
            <a:r>
              <a:rPr lang="en-GB" dirty="0" err="1">
                <a:latin typeface="Franklin Gothic Demi Cond" panose="020B0706030402020204" pitchFamily="34" charset="0"/>
              </a:rPr>
              <a:t>dva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tragična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događaja</a:t>
            </a:r>
            <a:r>
              <a:rPr lang="en-GB" dirty="0">
                <a:latin typeface="Franklin Gothic Demi Cond" panose="020B0706030402020204" pitchFamily="34" charset="0"/>
              </a:rPr>
              <a:t> 1553. </a:t>
            </a:r>
            <a:r>
              <a:rPr lang="en-GB" dirty="0" err="1"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latin typeface="Franklin Gothic Demi Cond" panose="020B0706030402020204" pitchFamily="34" charset="0"/>
              </a:rPr>
              <a:t> car je bio </a:t>
            </a:r>
            <a:r>
              <a:rPr lang="en-GB" dirty="0" err="1">
                <a:latin typeface="Franklin Gothic Demi Cond" panose="020B0706030402020204" pitchFamily="34" charset="0"/>
              </a:rPr>
              <a:t>skoro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umro</a:t>
            </a:r>
            <a:r>
              <a:rPr lang="en-GB" dirty="0">
                <a:latin typeface="Franklin Gothic Demi Cond" panose="020B0706030402020204" pitchFamily="34" charset="0"/>
              </a:rPr>
              <a:t> od </a:t>
            </a:r>
            <a:r>
              <a:rPr lang="en-GB" dirty="0" err="1">
                <a:latin typeface="Franklin Gothic Demi Cond" panose="020B0706030402020204" pitchFamily="34" charset="0"/>
              </a:rPr>
              <a:t>bolesti</a:t>
            </a:r>
            <a:r>
              <a:rPr lang="en-GB" dirty="0">
                <a:latin typeface="Franklin Gothic Demi Cond" panose="020B0706030402020204" pitchFamily="34" charset="0"/>
              </a:rPr>
              <a:t> (?). Na </a:t>
            </a:r>
            <a:r>
              <a:rPr lang="en-GB" dirty="0" err="1">
                <a:latin typeface="Franklin Gothic Demi Cond" panose="020B0706030402020204" pitchFamily="34" charset="0"/>
              </a:rPr>
              <a:t>samrtnoj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postelji</a:t>
            </a:r>
            <a:r>
              <a:rPr lang="en-GB" dirty="0">
                <a:latin typeface="Franklin Gothic Demi Cond" panose="020B0706030402020204" pitchFamily="34" charset="0"/>
              </a:rPr>
              <a:t> on </a:t>
            </a:r>
            <a:r>
              <a:rPr lang="en-GB" dirty="0" err="1">
                <a:latin typeface="Franklin Gothic Demi Cond" panose="020B0706030402020204" pitchFamily="34" charset="0"/>
              </a:rPr>
              <a:t>tada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traži</a:t>
            </a:r>
            <a:r>
              <a:rPr lang="en-GB" dirty="0">
                <a:latin typeface="Franklin Gothic Demi Cond" panose="020B0706030402020204" pitchFamily="34" charset="0"/>
              </a:rPr>
              <a:t> od </a:t>
            </a:r>
            <a:r>
              <a:rPr lang="en-GB" dirty="0" err="1">
                <a:latin typeface="Franklin Gothic Demi Cond" panose="020B0706030402020204" pitchFamily="34" charset="0"/>
              </a:rPr>
              <a:t>boljara</a:t>
            </a:r>
            <a:r>
              <a:rPr lang="en-GB" dirty="0">
                <a:latin typeface="Franklin Gothic Demi Cond" panose="020B0706030402020204" pitchFamily="34" charset="0"/>
              </a:rPr>
              <a:t> da </a:t>
            </a:r>
            <a:r>
              <a:rPr lang="en-GB" dirty="0" err="1">
                <a:latin typeface="Franklin Gothic Demi Cond" panose="020B0706030402020204" pitchFamily="34" charset="0"/>
              </a:rPr>
              <a:t>polože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prisegu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vjernosti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njegovom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sinu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što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oni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odbijaju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očekujući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njegov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smrt</a:t>
            </a:r>
            <a:r>
              <a:rPr lang="en-GB" dirty="0">
                <a:latin typeface="Franklin Gothic Demi Cond" panose="020B0706030402020204" pitchFamily="34" charset="0"/>
              </a:rPr>
              <a:t>. U </a:t>
            </a:r>
            <a:r>
              <a:rPr lang="en-GB" dirty="0" err="1">
                <a:latin typeface="Franklin Gothic Demi Cond" panose="020B0706030402020204" pitchFamily="34" charset="0"/>
              </a:rPr>
              <a:t>očima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kasnije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oporavljenog</a:t>
            </a:r>
            <a:r>
              <a:rPr lang="en-GB" dirty="0">
                <a:latin typeface="Franklin Gothic Demi Cond" panose="020B0706030402020204" pitchFamily="34" charset="0"/>
              </a:rPr>
              <a:t> Ivana </a:t>
            </a:r>
            <a:r>
              <a:rPr lang="en-GB" dirty="0" err="1">
                <a:latin typeface="Franklin Gothic Demi Cond" panose="020B0706030402020204" pitchFamily="34" charset="0"/>
              </a:rPr>
              <a:t>oni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tada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svi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bili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krivi</a:t>
            </a:r>
            <a:r>
              <a:rPr lang="en-GB" dirty="0">
                <a:latin typeface="Franklin Gothic Demi Cond" panose="020B0706030402020204" pitchFamily="34" charset="0"/>
              </a:rPr>
              <a:t> za </a:t>
            </a:r>
            <a:r>
              <a:rPr lang="en-GB" dirty="0" err="1">
                <a:latin typeface="Franklin Gothic Demi Cond" panose="020B0706030402020204" pitchFamily="34" charset="0"/>
              </a:rPr>
              <a:t>veleizdaju</a:t>
            </a:r>
            <a:r>
              <a:rPr lang="en-GB" dirty="0">
                <a:latin typeface="Franklin Gothic Demi Cond" panose="020B0706030402020204" pitchFamily="34" charset="0"/>
              </a:rPr>
              <a:t>.</a:t>
            </a:r>
          </a:p>
          <a:p>
            <a:endParaRPr lang="en-GB" dirty="0">
              <a:latin typeface="Franklin Gothic Demi Cond" panose="020B0706030402020204" pitchFamily="34" charset="0"/>
            </a:endParaRPr>
          </a:p>
          <a:p>
            <a:r>
              <a:rPr lang="en-GB" dirty="0" err="1">
                <a:latin typeface="Franklin Gothic Demi Cond" panose="020B0706030402020204" pitchFamily="34" charset="0"/>
              </a:rPr>
              <a:t>Zbog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takvog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razvoja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događaja</a:t>
            </a:r>
            <a:r>
              <a:rPr lang="en-GB" dirty="0">
                <a:latin typeface="Franklin Gothic Demi Cond" panose="020B0706030402020204" pitchFamily="34" charset="0"/>
              </a:rPr>
              <a:t> Ivan IV. 1565. </a:t>
            </a:r>
            <a:r>
              <a:rPr lang="en-GB" dirty="0" err="1"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napušta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Moskvu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objavljuje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svoju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želju</a:t>
            </a:r>
            <a:r>
              <a:rPr lang="en-GB" dirty="0">
                <a:latin typeface="Franklin Gothic Demi Cond" panose="020B0706030402020204" pitchFamily="34" charset="0"/>
              </a:rPr>
              <a:t> da </a:t>
            </a:r>
            <a:r>
              <a:rPr lang="en-GB" dirty="0" err="1">
                <a:latin typeface="Franklin Gothic Demi Cond" panose="020B0706030402020204" pitchFamily="34" charset="0"/>
              </a:rPr>
              <a:t>abdicira</a:t>
            </a:r>
            <a:r>
              <a:rPr lang="en-GB" dirty="0">
                <a:latin typeface="Franklin Gothic Demi Cond" panose="020B0706030402020204" pitchFamily="34" charset="0"/>
              </a:rPr>
              <a:t>, </a:t>
            </a:r>
            <a:r>
              <a:rPr lang="en-GB" dirty="0" err="1">
                <a:latin typeface="Franklin Gothic Demi Cond" panose="020B0706030402020204" pitchFamily="34" charset="0"/>
              </a:rPr>
              <a:t>ako</a:t>
            </a:r>
            <a:r>
              <a:rPr lang="en-GB" dirty="0">
                <a:latin typeface="Franklin Gothic Demi Cond" panose="020B0706030402020204" pitchFamily="34" charset="0"/>
              </a:rPr>
              <a:t> mu </a:t>
            </a:r>
            <a:r>
              <a:rPr lang="en-GB" dirty="0" err="1">
                <a:latin typeface="Franklin Gothic Demi Cond" panose="020B0706030402020204" pitchFamily="34" charset="0"/>
              </a:rPr>
              <a:t>parlament</a:t>
            </a:r>
            <a:r>
              <a:rPr lang="en-GB" dirty="0">
                <a:latin typeface="Franklin Gothic Demi Cond" panose="020B0706030402020204" pitchFamily="34" charset="0"/>
              </a:rPr>
              <a:t> ne da </a:t>
            </a:r>
            <a:r>
              <a:rPr lang="en-GB" dirty="0" err="1">
                <a:latin typeface="Franklin Gothic Demi Cond" panose="020B0706030402020204" pitchFamily="34" charset="0"/>
              </a:rPr>
              <a:t>potpune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diktatorske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ovlasti</a:t>
            </a:r>
            <a:r>
              <a:rPr lang="en-GB" dirty="0">
                <a:latin typeface="Franklin Gothic Demi Cond" panose="020B0706030402020204" pitchFamily="34" charset="0"/>
              </a:rPr>
              <a:t>. Svi </a:t>
            </a:r>
            <a:r>
              <a:rPr lang="en-GB" dirty="0" err="1">
                <a:latin typeface="Franklin Gothic Demi Cond" panose="020B0706030402020204" pitchFamily="34" charset="0"/>
              </a:rPr>
              <a:t>carevi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zahtjevi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kraju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prihvaćeni</a:t>
            </a:r>
            <a:endParaRPr lang="en-GB" dirty="0">
              <a:latin typeface="Franklin Gothic Demi Cond" panose="020B07060304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94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345E1-709D-7F9B-C77F-4FEA510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Franklin Gothic Demi Cond" panose="020B0706030402020204" pitchFamily="34" charset="0"/>
              </a:rPr>
              <a:t>Opričnici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EE980-4556-EB3C-0FBB-5B0739E3C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Franklin Gothic Demi Cond" panose="020B0706030402020204" pitchFamily="34" charset="0"/>
              </a:rPr>
              <a:t>Ivanova </a:t>
            </a:r>
            <a:r>
              <a:rPr lang="en-GB" dirty="0" err="1">
                <a:latin typeface="Franklin Gothic Demi Cond" panose="020B0706030402020204" pitchFamily="34" charset="0"/>
              </a:rPr>
              <a:t>tajna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vojska</a:t>
            </a:r>
            <a:r>
              <a:rPr lang="en-GB" dirty="0">
                <a:latin typeface="Franklin Gothic Demi Cond" panose="020B0706030402020204" pitchFamily="34" charset="0"/>
              </a:rPr>
              <a:t>/</a:t>
            </a:r>
            <a:r>
              <a:rPr lang="en-GB" dirty="0" err="1">
                <a:latin typeface="Franklin Gothic Demi Cond" panose="020B0706030402020204" pitchFamily="34" charset="0"/>
              </a:rPr>
              <a:t>policija</a:t>
            </a:r>
            <a:endParaRPr lang="en-GB" dirty="0">
              <a:latin typeface="Franklin Gothic Demi Cond" panose="020B0706030402020204" pitchFamily="34" charset="0"/>
            </a:endParaRPr>
          </a:p>
          <a:p>
            <a:r>
              <a:rPr lang="en-GB" dirty="0" err="1">
                <a:latin typeface="Franklin Gothic Demi Cond" panose="020B0706030402020204" pitchFamily="34" charset="0"/>
              </a:rPr>
              <a:t>Njihovo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najveće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zabilježeno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krvoproliće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bilo</a:t>
            </a:r>
            <a:r>
              <a:rPr lang="en-GB" dirty="0">
                <a:latin typeface="Franklin Gothic Demi Cond" panose="020B0706030402020204" pitchFamily="34" charset="0"/>
              </a:rPr>
              <a:t> je </a:t>
            </a:r>
            <a:r>
              <a:rPr lang="en-GB" dirty="0" err="1">
                <a:latin typeface="Franklin Gothic Demi Cond" panose="020B0706030402020204" pitchFamily="34" charset="0"/>
              </a:rPr>
              <a:t>masovno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ubojstvo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svih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stanovnika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Novgoroda</a:t>
            </a:r>
            <a:r>
              <a:rPr lang="en-GB" dirty="0">
                <a:latin typeface="Franklin Gothic Demi Cond" panose="020B0706030402020204" pitchFamily="34" charset="0"/>
              </a:rPr>
              <a:t> po </a:t>
            </a:r>
            <a:r>
              <a:rPr lang="en-GB" dirty="0" err="1">
                <a:latin typeface="Franklin Gothic Demi Cond" panose="020B0706030402020204" pitchFamily="34" charset="0"/>
              </a:rPr>
              <a:t>Ivanovom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naređenju</a:t>
            </a:r>
            <a:endParaRPr lang="en-GB" dirty="0">
              <a:latin typeface="Franklin Gothic Demi Cond" panose="020B0706030402020204" pitchFamily="34" charset="0"/>
            </a:endParaRPr>
          </a:p>
          <a:p>
            <a:r>
              <a:rPr lang="en-GB" dirty="0">
                <a:latin typeface="Franklin Gothic Demi Cond" panose="020B0706030402020204" pitchFamily="34" charset="0"/>
              </a:rPr>
              <a:t>Puno </a:t>
            </a:r>
            <a:r>
              <a:rPr lang="en-GB" dirty="0" err="1">
                <a:latin typeface="Franklin Gothic Demi Cond" panose="020B0706030402020204" pitchFamily="34" charset="0"/>
              </a:rPr>
              <a:t>brojčano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manje</a:t>
            </a:r>
            <a:r>
              <a:rPr lang="en-GB" dirty="0">
                <a:latin typeface="Franklin Gothic Demi Cond" panose="020B0706030402020204" pitchFamily="34" charset="0"/>
              </a:rPr>
              <a:t>, </a:t>
            </a:r>
            <a:r>
              <a:rPr lang="en-GB" dirty="0" err="1">
                <a:latin typeface="Franklin Gothic Demi Cond" panose="020B0706030402020204" pitchFamily="34" charset="0"/>
              </a:rPr>
              <a:t>ali</a:t>
            </a:r>
            <a:r>
              <a:rPr lang="en-GB" dirty="0">
                <a:latin typeface="Franklin Gothic Demi Cond" panose="020B0706030402020204" pitchFamily="34" charset="0"/>
              </a:rPr>
              <a:t> za </a:t>
            </a:r>
            <a:r>
              <a:rPr lang="en-GB" dirty="0" err="1">
                <a:latin typeface="Franklin Gothic Demi Cond" panose="020B0706030402020204" pitchFamily="34" charset="0"/>
              </a:rPr>
              <a:t>Rusiju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mnogo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važnije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postaje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likvidacija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cijele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obitelji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Vladimira</a:t>
            </a:r>
            <a:r>
              <a:rPr lang="en-GB" dirty="0">
                <a:latin typeface="Franklin Gothic Demi Cond" panose="020B0706030402020204" pitchFamily="34" charset="0"/>
              </a:rPr>
              <a:t> od </a:t>
            </a:r>
            <a:r>
              <a:rPr lang="en-GB" dirty="0" err="1">
                <a:latin typeface="Franklin Gothic Demi Cond" panose="020B0706030402020204" pitchFamily="34" charset="0"/>
              </a:rPr>
              <a:t>Staritse</a:t>
            </a:r>
            <a:r>
              <a:rPr lang="en-GB" dirty="0">
                <a:latin typeface="Franklin Gothic Demi Cond" panose="020B0706030402020204" pitchFamily="34" charset="0"/>
              </a:rPr>
              <a:t> 1569. </a:t>
            </a:r>
            <a:r>
              <a:rPr lang="en-GB" dirty="0" err="1"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pošto</a:t>
            </a:r>
            <a:r>
              <a:rPr lang="en-GB" dirty="0">
                <a:latin typeface="Franklin Gothic Demi Cond" panose="020B0706030402020204" pitchFamily="34" charset="0"/>
              </a:rPr>
              <a:t> je ta </a:t>
            </a:r>
            <a:r>
              <a:rPr lang="en-GB" dirty="0" err="1">
                <a:latin typeface="Franklin Gothic Demi Cond" panose="020B0706030402020204" pitchFamily="34" charset="0"/>
              </a:rPr>
              <a:t>dinastija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trebala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naslijediti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Ivanovu</a:t>
            </a:r>
            <a:r>
              <a:rPr lang="en-GB" dirty="0">
                <a:latin typeface="Franklin Gothic Demi Cond" panose="020B0706030402020204" pitchFamily="34" charset="0"/>
              </a:rPr>
              <a:t> u </a:t>
            </a:r>
            <a:r>
              <a:rPr lang="en-GB" dirty="0" err="1">
                <a:latin typeface="Franklin Gothic Demi Cond" panose="020B0706030402020204" pitchFamily="34" charset="0"/>
              </a:rPr>
              <a:t>trenutku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njenog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nestanka</a:t>
            </a:r>
            <a:endParaRPr lang="en-GB" dirty="0">
              <a:latin typeface="Franklin Gothic Demi Cond" panose="020B0706030402020204" pitchFamily="34" charset="0"/>
            </a:endParaRPr>
          </a:p>
          <a:p>
            <a:r>
              <a:rPr lang="en-GB" dirty="0">
                <a:latin typeface="Franklin Gothic Demi Cond" panose="020B0706030402020204" pitchFamily="34" charset="0"/>
              </a:rPr>
              <a:t>Uz </a:t>
            </a:r>
            <a:r>
              <a:rPr lang="en-GB" dirty="0" err="1">
                <a:latin typeface="Franklin Gothic Demi Cond" panose="020B0706030402020204" pitchFamily="34" charset="0"/>
              </a:rPr>
              <a:t>to,dugom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krvoproliću</a:t>
            </a:r>
            <a:r>
              <a:rPr lang="en-GB" dirty="0">
                <a:latin typeface="Franklin Gothic Demi Cond" panose="020B0706030402020204" pitchFamily="34" charset="0"/>
              </a:rPr>
              <a:t> pada </a:t>
            </a:r>
            <a:r>
              <a:rPr lang="en-GB" dirty="0" err="1">
                <a:latin typeface="Franklin Gothic Demi Cond" panose="020B0706030402020204" pitchFamily="34" charset="0"/>
              </a:rPr>
              <a:t>također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veliki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broj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boljara</a:t>
            </a:r>
            <a:r>
              <a:rPr lang="en-GB" dirty="0">
                <a:latin typeface="Franklin Gothic Demi Cond" panose="020B0706030402020204" pitchFamily="34" charset="0"/>
              </a:rPr>
              <a:t> s </a:t>
            </a:r>
            <a:r>
              <a:rPr lang="en-GB" dirty="0" err="1">
                <a:latin typeface="Franklin Gothic Demi Cond" panose="020B0706030402020204" pitchFamily="34" charset="0"/>
              </a:rPr>
              <a:t>kojima</a:t>
            </a:r>
            <a:r>
              <a:rPr lang="en-GB" dirty="0">
                <a:latin typeface="Franklin Gothic Demi Cond" panose="020B0706030402020204" pitchFamily="34" charset="0"/>
              </a:rPr>
              <a:t> je car </a:t>
            </a:r>
            <a:r>
              <a:rPr lang="en-GB" dirty="0" err="1">
                <a:latin typeface="Franklin Gothic Demi Cond" panose="020B0706030402020204" pitchFamily="34" charset="0"/>
              </a:rPr>
              <a:t>imao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puno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neraščišćenih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računa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zbog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smrti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unutar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svoje</a:t>
            </a:r>
            <a:r>
              <a:rPr lang="en-GB" dirty="0"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latin typeface="Franklin Gothic Demi Cond" panose="020B0706030402020204" pitchFamily="34" charset="0"/>
              </a:rPr>
              <a:t>obitelji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6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DF1F-FB48-D054-F215-9E086899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Zadnje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godine</a:t>
            </a:r>
            <a:endParaRPr lang="en-GB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2D0E4-5D94-6936-645E-71E5C029C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Posljednja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tragedija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ovoga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cara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bilo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je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ubojstvo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vlastitog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sina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prijestolonasljednika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Ivana</a:t>
            </a:r>
          </a:p>
          <a:p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Hodajući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po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dvoru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1581.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godine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Ivan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Grozni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je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primijetio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sinovu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ženu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koja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se po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njegovom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mišljenju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šetala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neprilično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obučena</a:t>
            </a:r>
            <a:endParaRPr lang="en-GB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Kako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bi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dokazao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što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misli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o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njenoj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modi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Ivan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Grozni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ju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udara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što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gotovo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automatski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dovodi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do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pobačaja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Čuvši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za taj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događaj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princ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Ivan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posvađao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se s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njim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, a car ga je u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napadu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bijesa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udario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štapom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u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glavu</a:t>
            </a:r>
            <a:endParaRPr lang="en-GB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Nekoliko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dana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potom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princ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Ivan je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umro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, a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tijekom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sprovoda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zbog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tuge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Ivan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Grozni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udara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svojom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glavom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o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sinov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lijes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84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ainting of a person lying on a carpet&#10;&#10;Description automatically generated">
            <a:extLst>
              <a:ext uri="{FF2B5EF4-FFF2-40B4-BE49-F238E27FC236}">
                <a16:creationId xmlns:a16="http://schemas.microsoft.com/office/drawing/2014/main" id="{728A89CC-F1A9-FB48-503A-A6177DFE8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78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1315</Words>
  <Application>Microsoft Office PowerPoint</Application>
  <PresentationFormat>Widescreen</PresentationFormat>
  <Paragraphs>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Franklin Gothic Demi Cond</vt:lpstr>
      <vt:lpstr>Office Theme</vt:lpstr>
      <vt:lpstr>Rusija</vt:lpstr>
      <vt:lpstr>Rusko carstvo(16.st)</vt:lpstr>
      <vt:lpstr>PowerPoint Presentation</vt:lpstr>
      <vt:lpstr>Ivan IV. Grozni</vt:lpstr>
      <vt:lpstr>Put u ludost</vt:lpstr>
      <vt:lpstr>PowerPoint Presentation</vt:lpstr>
      <vt:lpstr>Opričnici</vt:lpstr>
      <vt:lpstr>Zadnje godine</vt:lpstr>
      <vt:lpstr>PowerPoint Presentation</vt:lpstr>
      <vt:lpstr>PowerPoint Presentation</vt:lpstr>
      <vt:lpstr>Žene I djeca</vt:lpstr>
      <vt:lpstr>Mihajlo Romanov</vt:lpstr>
      <vt:lpstr>Petar I. Veliki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Rusija</dc:title>
  <dc:creator>Pavao Kraljević</dc:creator>
  <cp:lastModifiedBy>Pavao Kraljević</cp:lastModifiedBy>
  <cp:revision>1</cp:revision>
  <dcterms:created xsi:type="dcterms:W3CDTF">2024-04-20T18:50:06Z</dcterms:created>
  <dcterms:modified xsi:type="dcterms:W3CDTF">2024-04-20T22:17:33Z</dcterms:modified>
</cp:coreProperties>
</file>