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4"/>
  </p:notesMasterIdLst>
  <p:sldIdLst>
    <p:sldId id="256" r:id="rId2"/>
    <p:sldId id="260" r:id="rId3"/>
    <p:sldId id="292" r:id="rId4"/>
    <p:sldId id="261" r:id="rId5"/>
    <p:sldId id="262" r:id="rId6"/>
    <p:sldId id="263" r:id="rId7"/>
    <p:sldId id="270" r:id="rId8"/>
    <p:sldId id="271" r:id="rId9"/>
    <p:sldId id="293" r:id="rId10"/>
    <p:sldId id="295" r:id="rId11"/>
    <p:sldId id="267" r:id="rId12"/>
    <p:sldId id="294" r:id="rId13"/>
  </p:sldIdLst>
  <p:sldSz cx="9144000" cy="5143500" type="screen16x9"/>
  <p:notesSz cx="6858000" cy="9144000"/>
  <p:embeddedFontLst>
    <p:embeddedFont>
      <p:font typeface="Lato" panose="020B0604020202020204" charset="-18"/>
      <p:regular r:id="rId15"/>
      <p:bold r:id="rId16"/>
      <p:italic r:id="rId17"/>
      <p:boldItalic r:id="rId18"/>
    </p:embeddedFont>
    <p:embeddedFont>
      <p:font typeface="Bahnschrift Light" panose="020B0502040204020203" pitchFamily="34" charset="0"/>
      <p:regular r:id="rId19"/>
    </p:embeddedFont>
    <p:embeddedFont>
      <p:font typeface="IM Fell DW Pica" panose="020B0604020202020204" charset="0"/>
      <p:regular r:id="rId20"/>
      <p: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5407867-DFDC-4272-9A05-A4A8095514E1}">
  <a:tblStyle styleId="{95407867-DFDC-4272-9A05-A4A8095514E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85F6C74-3CE3-4C77-B359-1A1C7670ED9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34" y="82"/>
      </p:cViewPr>
      <p:guideLst>
        <p:guide orient="horz" pos="162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26746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6dafadb0c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6dafadb0c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3674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428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4598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1962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895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5037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399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31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2850" y="180600"/>
            <a:ext cx="8778300" cy="4782300"/>
          </a:xfrm>
          <a:prstGeom prst="rect">
            <a:avLst/>
          </a:prstGeom>
          <a:noFill/>
          <a:ln w="38100" cap="flat" cmpd="thickThin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927932"/>
            <a:ext cx="3680100" cy="2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5" y="3484168"/>
            <a:ext cx="25227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7059125" y="539400"/>
            <a:ext cx="1371600" cy="457200"/>
          </a:xfrm>
          <a:prstGeom prst="rect">
            <a:avLst/>
          </a:prstGeom>
          <a:ln w="38100" cap="flat" cmpd="thickThin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IM Fell DW Pica"/>
              <a:buNone/>
              <a:defRPr sz="2400">
                <a:solidFill>
                  <a:schemeClr val="dk1"/>
                </a:solidFill>
                <a:latin typeface="IM Fell DW Pica"/>
                <a:ea typeface="IM Fell DW Pica"/>
                <a:cs typeface="IM Fell DW Pica"/>
                <a:sym typeface="IM Fell DW P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M Fell DW Pica"/>
              <a:buNone/>
              <a:defRPr sz="1800">
                <a:latin typeface="IM Fell DW Pica"/>
                <a:ea typeface="IM Fell DW Pica"/>
                <a:cs typeface="IM Fell DW Pica"/>
                <a:sym typeface="IM Fell DW Pic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M Fell DW Pica"/>
              <a:buNone/>
              <a:defRPr sz="1800">
                <a:latin typeface="IM Fell DW Pica"/>
                <a:ea typeface="IM Fell DW Pica"/>
                <a:cs typeface="IM Fell DW Pica"/>
                <a:sym typeface="IM Fell DW Pic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M Fell DW Pica"/>
              <a:buNone/>
              <a:defRPr sz="1800">
                <a:latin typeface="IM Fell DW Pica"/>
                <a:ea typeface="IM Fell DW Pica"/>
                <a:cs typeface="IM Fell DW Pica"/>
                <a:sym typeface="IM Fell DW Pic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M Fell DW Pica"/>
              <a:buNone/>
              <a:defRPr sz="1800">
                <a:latin typeface="IM Fell DW Pica"/>
                <a:ea typeface="IM Fell DW Pica"/>
                <a:cs typeface="IM Fell DW Pica"/>
                <a:sym typeface="IM Fell DW Pic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M Fell DW Pica"/>
              <a:buNone/>
              <a:defRPr sz="1800">
                <a:latin typeface="IM Fell DW Pica"/>
                <a:ea typeface="IM Fell DW Pica"/>
                <a:cs typeface="IM Fell DW Pica"/>
                <a:sym typeface="IM Fell DW Pic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M Fell DW Pica"/>
              <a:buNone/>
              <a:defRPr sz="1800">
                <a:latin typeface="IM Fell DW Pica"/>
                <a:ea typeface="IM Fell DW Pica"/>
                <a:cs typeface="IM Fell DW Pica"/>
                <a:sym typeface="IM Fell DW Pic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M Fell DW Pica"/>
              <a:buNone/>
              <a:defRPr sz="1800">
                <a:latin typeface="IM Fell DW Pica"/>
                <a:ea typeface="IM Fell DW Pica"/>
                <a:cs typeface="IM Fell DW Pica"/>
                <a:sym typeface="IM Fell DW Pic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M Fell DW Pica"/>
              <a:buNone/>
              <a:defRPr sz="1800">
                <a:latin typeface="IM Fell DW Pica"/>
                <a:ea typeface="IM Fell DW Pica"/>
                <a:cs typeface="IM Fell DW Pica"/>
                <a:sym typeface="IM Fell DW Pic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/>
          <p:nvPr/>
        </p:nvSpPr>
        <p:spPr>
          <a:xfrm>
            <a:off x="182850" y="180600"/>
            <a:ext cx="8778300" cy="4782300"/>
          </a:xfrm>
          <a:prstGeom prst="rect">
            <a:avLst/>
          </a:prstGeom>
          <a:noFill/>
          <a:ln w="38100" cap="flat" cmpd="thickThin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/>
          </p:nvPr>
        </p:nvSpPr>
        <p:spPr>
          <a:xfrm>
            <a:off x="713250" y="5394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1"/>
          </p:nvPr>
        </p:nvSpPr>
        <p:spPr>
          <a:xfrm>
            <a:off x="4750598" y="3120446"/>
            <a:ext cx="27432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ubTitle" idx="2"/>
          </p:nvPr>
        </p:nvSpPr>
        <p:spPr>
          <a:xfrm>
            <a:off x="1650205" y="3120446"/>
            <a:ext cx="27432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subTitle" idx="3"/>
          </p:nvPr>
        </p:nvSpPr>
        <p:spPr>
          <a:xfrm>
            <a:off x="1650205" y="2571742"/>
            <a:ext cx="27432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M Fell DW Pica"/>
              <a:buNone/>
              <a:defRPr sz="2400">
                <a:solidFill>
                  <a:schemeClr val="dk1"/>
                </a:solidFill>
                <a:latin typeface="IM Fell DW Pica"/>
                <a:ea typeface="IM Fell DW Pica"/>
                <a:cs typeface="IM Fell DW Pica"/>
                <a:sym typeface="IM Fell DW Pic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M Fell DW Pica"/>
              <a:buNone/>
              <a:defRPr sz="2400">
                <a:latin typeface="IM Fell DW Pica"/>
                <a:ea typeface="IM Fell DW Pica"/>
                <a:cs typeface="IM Fell DW Pica"/>
                <a:sym typeface="IM Fell DW Pica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M Fell DW Pica"/>
              <a:buNone/>
              <a:defRPr sz="2400">
                <a:latin typeface="IM Fell DW Pica"/>
                <a:ea typeface="IM Fell DW Pica"/>
                <a:cs typeface="IM Fell DW Pica"/>
                <a:sym typeface="IM Fell DW Pica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M Fell DW Pica"/>
              <a:buNone/>
              <a:defRPr sz="2400">
                <a:latin typeface="IM Fell DW Pica"/>
                <a:ea typeface="IM Fell DW Pica"/>
                <a:cs typeface="IM Fell DW Pica"/>
                <a:sym typeface="IM Fell DW Pica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M Fell DW Pica"/>
              <a:buNone/>
              <a:defRPr sz="2400">
                <a:latin typeface="IM Fell DW Pica"/>
                <a:ea typeface="IM Fell DW Pica"/>
                <a:cs typeface="IM Fell DW Pica"/>
                <a:sym typeface="IM Fell DW Pica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M Fell DW Pica"/>
              <a:buNone/>
              <a:defRPr sz="2400">
                <a:latin typeface="IM Fell DW Pica"/>
                <a:ea typeface="IM Fell DW Pica"/>
                <a:cs typeface="IM Fell DW Pica"/>
                <a:sym typeface="IM Fell DW Pica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M Fell DW Pica"/>
              <a:buNone/>
              <a:defRPr sz="2400">
                <a:latin typeface="IM Fell DW Pica"/>
                <a:ea typeface="IM Fell DW Pica"/>
                <a:cs typeface="IM Fell DW Pica"/>
                <a:sym typeface="IM Fell DW Pica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M Fell DW Pica"/>
              <a:buNone/>
              <a:defRPr sz="2400">
                <a:latin typeface="IM Fell DW Pica"/>
                <a:ea typeface="IM Fell DW Pica"/>
                <a:cs typeface="IM Fell DW Pica"/>
                <a:sym typeface="IM Fell DW Pica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M Fell DW Pica"/>
              <a:buNone/>
              <a:defRPr sz="2400">
                <a:latin typeface="IM Fell DW Pica"/>
                <a:ea typeface="IM Fell DW Pica"/>
                <a:cs typeface="IM Fell DW Pica"/>
                <a:sym typeface="IM Fell DW Pica"/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ubTitle" idx="4"/>
          </p:nvPr>
        </p:nvSpPr>
        <p:spPr>
          <a:xfrm>
            <a:off x="4750598" y="2571742"/>
            <a:ext cx="27432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M Fell DW Pica"/>
              <a:buNone/>
              <a:defRPr sz="2400">
                <a:solidFill>
                  <a:schemeClr val="dk1"/>
                </a:solidFill>
                <a:latin typeface="IM Fell DW Pica"/>
                <a:ea typeface="IM Fell DW Pica"/>
                <a:cs typeface="IM Fell DW Pica"/>
                <a:sym typeface="IM Fell DW Pic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M Fell DW Pica"/>
              <a:buNone/>
              <a:defRPr sz="2400">
                <a:latin typeface="IM Fell DW Pica"/>
                <a:ea typeface="IM Fell DW Pica"/>
                <a:cs typeface="IM Fell DW Pica"/>
                <a:sym typeface="IM Fell DW Pica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M Fell DW Pica"/>
              <a:buNone/>
              <a:defRPr sz="2400">
                <a:latin typeface="IM Fell DW Pica"/>
                <a:ea typeface="IM Fell DW Pica"/>
                <a:cs typeface="IM Fell DW Pica"/>
                <a:sym typeface="IM Fell DW Pica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M Fell DW Pica"/>
              <a:buNone/>
              <a:defRPr sz="2400">
                <a:latin typeface="IM Fell DW Pica"/>
                <a:ea typeface="IM Fell DW Pica"/>
                <a:cs typeface="IM Fell DW Pica"/>
                <a:sym typeface="IM Fell DW Pica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M Fell DW Pica"/>
              <a:buNone/>
              <a:defRPr sz="2400">
                <a:latin typeface="IM Fell DW Pica"/>
                <a:ea typeface="IM Fell DW Pica"/>
                <a:cs typeface="IM Fell DW Pica"/>
                <a:sym typeface="IM Fell DW Pica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M Fell DW Pica"/>
              <a:buNone/>
              <a:defRPr sz="2400">
                <a:latin typeface="IM Fell DW Pica"/>
                <a:ea typeface="IM Fell DW Pica"/>
                <a:cs typeface="IM Fell DW Pica"/>
                <a:sym typeface="IM Fell DW Pica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M Fell DW Pica"/>
              <a:buNone/>
              <a:defRPr sz="2400">
                <a:latin typeface="IM Fell DW Pica"/>
                <a:ea typeface="IM Fell DW Pica"/>
                <a:cs typeface="IM Fell DW Pica"/>
                <a:sym typeface="IM Fell DW Pica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M Fell DW Pica"/>
              <a:buNone/>
              <a:defRPr sz="2400">
                <a:latin typeface="IM Fell DW Pica"/>
                <a:ea typeface="IM Fell DW Pica"/>
                <a:cs typeface="IM Fell DW Pica"/>
                <a:sym typeface="IM Fell DW Pica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IM Fell DW Pica"/>
              <a:buNone/>
              <a:defRPr sz="2400">
                <a:latin typeface="IM Fell DW Pica"/>
                <a:ea typeface="IM Fell DW Pica"/>
                <a:cs typeface="IM Fell DW Pica"/>
                <a:sym typeface="IM Fell DW Pic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/>
          <p:nvPr/>
        </p:nvSpPr>
        <p:spPr>
          <a:xfrm>
            <a:off x="182850" y="180600"/>
            <a:ext cx="8778300" cy="4782300"/>
          </a:xfrm>
          <a:prstGeom prst="rect">
            <a:avLst/>
          </a:prstGeom>
          <a:noFill/>
          <a:ln w="38100" cap="flat" cmpd="thickThin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title"/>
          </p:nvPr>
        </p:nvSpPr>
        <p:spPr>
          <a:xfrm>
            <a:off x="713225" y="539399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4750606" y="2023200"/>
            <a:ext cx="3200400" cy="19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2"/>
          </p:nvPr>
        </p:nvSpPr>
        <p:spPr>
          <a:xfrm>
            <a:off x="1193000" y="2023200"/>
            <a:ext cx="3200400" cy="19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/>
          <p:nvPr/>
        </p:nvSpPr>
        <p:spPr>
          <a:xfrm>
            <a:off x="182850" y="180600"/>
            <a:ext cx="8778300" cy="4782300"/>
          </a:xfrm>
          <a:prstGeom prst="rect">
            <a:avLst/>
          </a:prstGeom>
          <a:noFill/>
          <a:ln w="76200" cap="flat" cmpd="tri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lt2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/>
          <p:nvPr/>
        </p:nvSpPr>
        <p:spPr>
          <a:xfrm>
            <a:off x="182850" y="180600"/>
            <a:ext cx="8778300" cy="4782300"/>
          </a:xfrm>
          <a:prstGeom prst="rect">
            <a:avLst/>
          </a:prstGeom>
          <a:noFill/>
          <a:ln w="38100" cap="flat" cmpd="thickThin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182850" y="180600"/>
            <a:ext cx="8778300" cy="4782300"/>
          </a:xfrm>
          <a:prstGeom prst="rect">
            <a:avLst/>
          </a:prstGeom>
          <a:noFill/>
          <a:ln w="38100" cap="flat" cmpd="thickThin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13225" y="2114593"/>
            <a:ext cx="5023200" cy="16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2631350" y="742907"/>
            <a:ext cx="1188600" cy="1188600"/>
          </a:xfrm>
          <a:prstGeom prst="rect">
            <a:avLst/>
          </a:prstGeom>
          <a:noFill/>
          <a:ln w="28575" cap="flat" cmpd="thickThin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13225" y="3943393"/>
            <a:ext cx="5023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82850" y="180600"/>
            <a:ext cx="8778300" cy="4782300"/>
          </a:xfrm>
          <a:prstGeom prst="rect">
            <a:avLst/>
          </a:prstGeom>
          <a:noFill/>
          <a:ln w="38100" cap="flat" cmpd="thickThin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713150" y="5394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182850" y="180600"/>
            <a:ext cx="8778300" cy="4782300"/>
          </a:xfrm>
          <a:prstGeom prst="rect">
            <a:avLst/>
          </a:prstGeom>
          <a:noFill/>
          <a:ln w="38100" cap="flat" cmpd="thickThin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713225" y="539400"/>
            <a:ext cx="36801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>
            <a:off x="713225" y="2002525"/>
            <a:ext cx="36801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>
            <a:off x="182850" y="180600"/>
            <a:ext cx="8778300" cy="4782300"/>
          </a:xfrm>
          <a:prstGeom prst="rect">
            <a:avLst/>
          </a:prstGeom>
          <a:noFill/>
          <a:ln w="38100" cap="flat" cmpd="thickThin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315925" y="1428750"/>
            <a:ext cx="41148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182850" y="180600"/>
            <a:ext cx="8778300" cy="4782300"/>
          </a:xfrm>
          <a:prstGeom prst="rect">
            <a:avLst/>
          </a:prstGeom>
          <a:noFill/>
          <a:ln w="38100" cap="flat" cmpd="thickThin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4572000" y="1339046"/>
            <a:ext cx="3680100" cy="128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4572000" y="2798554"/>
            <a:ext cx="36801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182850" y="180600"/>
            <a:ext cx="8778300" cy="4782300"/>
          </a:xfrm>
          <a:prstGeom prst="rect">
            <a:avLst/>
          </a:prstGeom>
          <a:noFill/>
          <a:ln w="38100" cap="flat" cmpd="thickThin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3714475" y="2195400"/>
            <a:ext cx="4716300" cy="118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3714475" y="3568700"/>
            <a:ext cx="47163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/>
          <p:nvPr/>
        </p:nvSpPr>
        <p:spPr>
          <a:xfrm>
            <a:off x="182850" y="180600"/>
            <a:ext cx="8778300" cy="4782300"/>
          </a:xfrm>
          <a:prstGeom prst="rect">
            <a:avLst/>
          </a:prstGeom>
          <a:noFill/>
          <a:ln w="38100" cap="flat" cmpd="thickThin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13225" y="1245872"/>
            <a:ext cx="3680100" cy="15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713225" y="2983228"/>
            <a:ext cx="36759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>
            <a:spLocks noGrp="1"/>
          </p:cNvSpPr>
          <p:nvPr>
            <p:ph type="pic" idx="2"/>
          </p:nvPr>
        </p:nvSpPr>
        <p:spPr>
          <a:xfrm>
            <a:off x="4750600" y="720150"/>
            <a:ext cx="3680100" cy="3703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M Fell DW Pica"/>
              <a:buNone/>
              <a:defRPr sz="3400">
                <a:solidFill>
                  <a:schemeClr val="dk1"/>
                </a:solidFill>
                <a:latin typeface="IM Fell DW Pica"/>
                <a:ea typeface="IM Fell DW Pica"/>
                <a:cs typeface="IM Fell DW Pica"/>
                <a:sym typeface="IM Fell DW P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M Fell DW Pica"/>
              <a:buNone/>
              <a:defRPr sz="3400">
                <a:solidFill>
                  <a:schemeClr val="dk1"/>
                </a:solidFill>
                <a:latin typeface="IM Fell DW Pica"/>
                <a:ea typeface="IM Fell DW Pica"/>
                <a:cs typeface="IM Fell DW Pica"/>
                <a:sym typeface="IM Fell DW P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M Fell DW Pica"/>
              <a:buNone/>
              <a:defRPr sz="3400">
                <a:solidFill>
                  <a:schemeClr val="dk1"/>
                </a:solidFill>
                <a:latin typeface="IM Fell DW Pica"/>
                <a:ea typeface="IM Fell DW Pica"/>
                <a:cs typeface="IM Fell DW Pica"/>
                <a:sym typeface="IM Fell DW P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M Fell DW Pica"/>
              <a:buNone/>
              <a:defRPr sz="3400">
                <a:solidFill>
                  <a:schemeClr val="dk1"/>
                </a:solidFill>
                <a:latin typeface="IM Fell DW Pica"/>
                <a:ea typeface="IM Fell DW Pica"/>
                <a:cs typeface="IM Fell DW Pica"/>
                <a:sym typeface="IM Fell DW P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M Fell DW Pica"/>
              <a:buNone/>
              <a:defRPr sz="3400">
                <a:solidFill>
                  <a:schemeClr val="dk1"/>
                </a:solidFill>
                <a:latin typeface="IM Fell DW Pica"/>
                <a:ea typeface="IM Fell DW Pica"/>
                <a:cs typeface="IM Fell DW Pica"/>
                <a:sym typeface="IM Fell DW P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M Fell DW Pica"/>
              <a:buNone/>
              <a:defRPr sz="3400">
                <a:solidFill>
                  <a:schemeClr val="dk1"/>
                </a:solidFill>
                <a:latin typeface="IM Fell DW Pica"/>
                <a:ea typeface="IM Fell DW Pica"/>
                <a:cs typeface="IM Fell DW Pica"/>
                <a:sym typeface="IM Fell DW P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M Fell DW Pica"/>
              <a:buNone/>
              <a:defRPr sz="3400">
                <a:solidFill>
                  <a:schemeClr val="dk1"/>
                </a:solidFill>
                <a:latin typeface="IM Fell DW Pica"/>
                <a:ea typeface="IM Fell DW Pica"/>
                <a:cs typeface="IM Fell DW Pica"/>
                <a:sym typeface="IM Fell DW P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M Fell DW Pica"/>
              <a:buNone/>
              <a:defRPr sz="3400">
                <a:solidFill>
                  <a:schemeClr val="dk1"/>
                </a:solidFill>
                <a:latin typeface="IM Fell DW Pica"/>
                <a:ea typeface="IM Fell DW Pica"/>
                <a:cs typeface="IM Fell DW Pica"/>
                <a:sym typeface="IM Fell DW P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M Fell DW Pica"/>
              <a:buNone/>
              <a:defRPr sz="3400">
                <a:solidFill>
                  <a:schemeClr val="dk1"/>
                </a:solidFill>
                <a:latin typeface="IM Fell DW Pica"/>
                <a:ea typeface="IM Fell DW Pica"/>
                <a:cs typeface="IM Fell DW Pica"/>
                <a:sym typeface="IM Fell DW P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62" r:id="rId9"/>
    <p:sldLayoutId id="2147483666" r:id="rId10"/>
    <p:sldLayoutId id="2147483667" r:id="rId11"/>
    <p:sldLayoutId id="2147483674" r:id="rId12"/>
    <p:sldLayoutId id="214748367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33"/>
          <p:cNvGrpSpPr/>
          <p:nvPr/>
        </p:nvGrpSpPr>
        <p:grpSpPr>
          <a:xfrm>
            <a:off x="3827850" y="845078"/>
            <a:ext cx="4572153" cy="3234577"/>
            <a:chOff x="4781275" y="1605825"/>
            <a:chExt cx="4069200" cy="2880300"/>
          </a:xfrm>
        </p:grpSpPr>
        <p:sp>
          <p:nvSpPr>
            <p:cNvPr id="172" name="Google Shape;172;p33"/>
            <p:cNvSpPr/>
            <p:nvPr/>
          </p:nvSpPr>
          <p:spPr>
            <a:xfrm>
              <a:off x="4781275" y="1605825"/>
              <a:ext cx="4069200" cy="2880300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3" name="Google Shape;173;p33"/>
            <p:cNvCxnSpPr/>
            <p:nvPr/>
          </p:nvCxnSpPr>
          <p:spPr>
            <a:xfrm>
              <a:off x="6246175" y="2412075"/>
              <a:ext cx="11394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33"/>
            <p:cNvCxnSpPr/>
            <p:nvPr/>
          </p:nvCxnSpPr>
          <p:spPr>
            <a:xfrm>
              <a:off x="5875225" y="2936978"/>
              <a:ext cx="1881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33"/>
            <p:cNvCxnSpPr/>
            <p:nvPr/>
          </p:nvCxnSpPr>
          <p:spPr>
            <a:xfrm>
              <a:off x="5508325" y="3461881"/>
              <a:ext cx="2615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33"/>
            <p:cNvCxnSpPr/>
            <p:nvPr/>
          </p:nvCxnSpPr>
          <p:spPr>
            <a:xfrm>
              <a:off x="5131675" y="3986784"/>
              <a:ext cx="33684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33"/>
            <p:cNvCxnSpPr/>
            <p:nvPr/>
          </p:nvCxnSpPr>
          <p:spPr>
            <a:xfrm>
              <a:off x="6815875" y="2937450"/>
              <a:ext cx="0" cy="528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33"/>
            <p:cNvCxnSpPr/>
            <p:nvPr/>
          </p:nvCxnSpPr>
          <p:spPr>
            <a:xfrm>
              <a:off x="6815875" y="3990775"/>
              <a:ext cx="0" cy="495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79" name="Google Shape;179;p33"/>
            <p:cNvGrpSpPr/>
            <p:nvPr/>
          </p:nvGrpSpPr>
          <p:grpSpPr>
            <a:xfrm>
              <a:off x="6306600" y="3461875"/>
              <a:ext cx="1018550" cy="528300"/>
              <a:chOff x="6297925" y="3461875"/>
              <a:chExt cx="1018550" cy="528300"/>
            </a:xfrm>
          </p:grpSpPr>
          <p:cxnSp>
            <p:nvCxnSpPr>
              <p:cNvPr id="180" name="Google Shape;180;p33"/>
              <p:cNvCxnSpPr/>
              <p:nvPr/>
            </p:nvCxnSpPr>
            <p:spPr>
              <a:xfrm>
                <a:off x="6297925" y="3461875"/>
                <a:ext cx="0" cy="5283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33"/>
              <p:cNvCxnSpPr/>
              <p:nvPr/>
            </p:nvCxnSpPr>
            <p:spPr>
              <a:xfrm>
                <a:off x="7316475" y="3461875"/>
                <a:ext cx="0" cy="5283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182" name="Google Shape;18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6107" y="661886"/>
            <a:ext cx="3845417" cy="3845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3706" y="1751085"/>
            <a:ext cx="2787930" cy="278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3"/>
          <p:cNvPicPr preferRelativeResize="0"/>
          <p:nvPr/>
        </p:nvPicPr>
        <p:blipFill rotWithShape="1">
          <a:blip r:embed="rId5">
            <a:alphaModFix/>
          </a:blip>
          <a:srcRect t="39" b="29"/>
          <a:stretch/>
        </p:blipFill>
        <p:spPr>
          <a:xfrm>
            <a:off x="4024015" y="1824246"/>
            <a:ext cx="1634303" cy="271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2524" y="2130927"/>
            <a:ext cx="2595656" cy="259565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3"/>
          <p:cNvSpPr txBox="1">
            <a:spLocks noGrp="1"/>
          </p:cNvSpPr>
          <p:nvPr>
            <p:ph type="ctrTitle"/>
          </p:nvPr>
        </p:nvSpPr>
        <p:spPr>
          <a:xfrm>
            <a:off x="713225" y="927932"/>
            <a:ext cx="3680100" cy="2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000" i="1" dirty="0" smtClean="0">
                <a:latin typeface="Bahnschrift Light" panose="020B0502040204020203" pitchFamily="34" charset="0"/>
              </a:rPr>
              <a:t>Engleski građanski rat i Slavna revolucija</a:t>
            </a:r>
            <a:endParaRPr sz="4000" i="1" dirty="0">
              <a:latin typeface="Bahnschrift Light" panose="020B0502040204020203" pitchFamily="34" charset="0"/>
            </a:endParaRPr>
          </a:p>
        </p:txBody>
      </p:sp>
      <p:sp>
        <p:nvSpPr>
          <p:cNvPr id="187" name="Google Shape;187;p33"/>
          <p:cNvSpPr txBox="1">
            <a:spLocks noGrp="1"/>
          </p:cNvSpPr>
          <p:nvPr>
            <p:ph type="subTitle" idx="1"/>
          </p:nvPr>
        </p:nvSpPr>
        <p:spPr>
          <a:xfrm>
            <a:off x="713225" y="3484168"/>
            <a:ext cx="25227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/>
              <a:t>Nera Glavičić 2A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68846" y="221469"/>
            <a:ext cx="3680100" cy="1554600"/>
          </a:xfrm>
        </p:spPr>
        <p:txBody>
          <a:bodyPr/>
          <a:lstStyle/>
          <a:p>
            <a:r>
              <a:rPr lang="hr-HR" dirty="0" smtClean="0"/>
              <a:t>PROBLEMI: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69465" y="1243804"/>
            <a:ext cx="3556267" cy="3121940"/>
          </a:xfrm>
        </p:spPr>
        <p:txBody>
          <a:bodyPr/>
          <a:lstStyle/>
          <a:p>
            <a:r>
              <a:rPr lang="hr-HR" sz="1800" dirty="0" smtClean="0"/>
              <a:t>Jakovov otvoreni </a:t>
            </a:r>
            <a:r>
              <a:rPr lang="hr-HR" sz="1800" dirty="0"/>
              <a:t>rimokatolicizam, njegova suspenzija zakonskih prava disidentima i rođenje katoličkog </a:t>
            </a:r>
            <a:r>
              <a:rPr lang="hr-HR" sz="1800" dirty="0" smtClean="0"/>
              <a:t>prestolonasljednika </a:t>
            </a:r>
            <a:r>
              <a:rPr lang="hr-HR" sz="1800" dirty="0"/>
              <a:t>izazvali su nezadovoljstvo među mnogima, osobito </a:t>
            </a:r>
            <a:r>
              <a:rPr lang="hr-HR" sz="1800" dirty="0" smtClean="0"/>
              <a:t>nekatolicima.</a:t>
            </a:r>
            <a:endParaRPr lang="hr-HR" sz="1800" dirty="0"/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8737" b="873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7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4"/>
          <p:cNvSpPr txBox="1">
            <a:spLocks noGrp="1"/>
          </p:cNvSpPr>
          <p:nvPr>
            <p:ph type="title"/>
          </p:nvPr>
        </p:nvSpPr>
        <p:spPr>
          <a:xfrm>
            <a:off x="3987609" y="1038153"/>
            <a:ext cx="4427621" cy="34238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hr-HR" sz="1400" dirty="0" smtClean="0"/>
              <a:t/>
            </a:r>
            <a:br>
              <a:rPr lang="hr-HR" sz="1400" dirty="0" smtClean="0"/>
            </a:br>
            <a:r>
              <a:rPr lang="hr-HR" sz="1400" dirty="0" smtClean="0"/>
              <a:t/>
            </a:r>
            <a:br>
              <a:rPr lang="hr-HR" sz="1400" dirty="0" smtClean="0"/>
            </a:br>
            <a:r>
              <a:rPr lang="hr-HR" sz="1400" dirty="0" smtClean="0">
                <a:latin typeface="Bahnschrift Light" panose="020B0502040204020203" pitchFamily="34" charset="0"/>
              </a:rPr>
              <a:t>Slavna revolucija trajno je uspostavila parlament kao vladajuću silu Engleske — a kasnije i Ujedinjenog Kraljevstva — što predstavlja pomak s apsolutne monarhije na ustavnu monarhiju. Kada su William III i Mary II okrunjeni, prisegnuli su da će vladati prema zakonima parlamenta, a ne prema zakonima monarhije. Povelja o pravima proglašena kasnije te godine, na temelju Deklaracije o pravima koju su prihvatili William i Mary kada su bili okrunjeni, zabranjivala je katolicima ili onima koji su u braku s katolicima da traže prijestolje.</a:t>
            </a:r>
            <a:endParaRPr sz="1400" dirty="0">
              <a:latin typeface="Bahnschrift Light" panose="020B0502040204020203" pitchFamily="34" charset="0"/>
            </a:endParaRPr>
          </a:p>
        </p:txBody>
      </p:sp>
      <p:sp>
        <p:nvSpPr>
          <p:cNvPr id="2" name="Pravokutnik 1"/>
          <p:cNvSpPr/>
          <p:nvPr/>
        </p:nvSpPr>
        <p:spPr>
          <a:xfrm>
            <a:off x="4535488" y="721894"/>
            <a:ext cx="3306965" cy="63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dirty="0" smtClean="0">
                <a:solidFill>
                  <a:schemeClr val="tx1"/>
                </a:solidFill>
              </a:rPr>
              <a:t>VAŽNOST</a:t>
            </a:r>
            <a:endParaRPr lang="hr-HR" sz="4000" dirty="0">
              <a:solidFill>
                <a:schemeClr val="tx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" y="2527982"/>
            <a:ext cx="2103530" cy="193401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82864" y="2194143"/>
            <a:ext cx="4309568" cy="1365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IZVORI:</a:t>
            </a:r>
            <a:endParaRPr lang="hr-HR" dirty="0"/>
          </a:p>
        </p:txBody>
      </p:sp>
      <p:sp>
        <p:nvSpPr>
          <p:cNvPr id="3" name="Pravokutnik 2"/>
          <p:cNvSpPr/>
          <p:nvPr/>
        </p:nvSpPr>
        <p:spPr>
          <a:xfrm>
            <a:off x="457334" y="1228455"/>
            <a:ext cx="4434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https://www.britannica.com/event/Glorious-Revolution</a:t>
            </a:r>
          </a:p>
        </p:txBody>
      </p:sp>
      <p:sp>
        <p:nvSpPr>
          <p:cNvPr id="4" name="Pravokutnik 3"/>
          <p:cNvSpPr/>
          <p:nvPr/>
        </p:nvSpPr>
        <p:spPr>
          <a:xfrm>
            <a:off x="713150" y="1661592"/>
            <a:ext cx="40270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https://en.wikipedia.org/wiki/Glorious_Revolution</a:t>
            </a:r>
          </a:p>
        </p:txBody>
      </p:sp>
      <p:sp>
        <p:nvSpPr>
          <p:cNvPr id="5" name="Pravokutnik 4"/>
          <p:cNvSpPr/>
          <p:nvPr/>
        </p:nvSpPr>
        <p:spPr>
          <a:xfrm>
            <a:off x="511034" y="2094729"/>
            <a:ext cx="43268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https://www.britannica.com/event/English-Civil-Wars</a:t>
            </a:r>
          </a:p>
        </p:txBody>
      </p:sp>
      <p:sp>
        <p:nvSpPr>
          <p:cNvPr id="6" name="Pravokutnik 5"/>
          <p:cNvSpPr/>
          <p:nvPr/>
        </p:nvSpPr>
        <p:spPr>
          <a:xfrm>
            <a:off x="402197" y="2468270"/>
            <a:ext cx="55860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https://www.history.com/topics/european-history/english-civil-wars</a:t>
            </a:r>
          </a:p>
        </p:txBody>
      </p:sp>
    </p:spTree>
    <p:extLst>
      <p:ext uri="{BB962C8B-B14F-4D97-AF65-F5344CB8AC3E}">
        <p14:creationId xmlns:p14="http://schemas.microsoft.com/office/powerpoint/2010/main" val="10416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9243" y="539400"/>
            <a:ext cx="1573881" cy="40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7"/>
          <p:cNvSpPr txBox="1">
            <a:spLocks noGrp="1"/>
          </p:cNvSpPr>
          <p:nvPr>
            <p:ph type="title"/>
          </p:nvPr>
        </p:nvSpPr>
        <p:spPr>
          <a:xfrm>
            <a:off x="360947" y="254717"/>
            <a:ext cx="5165783" cy="1250949"/>
          </a:xfrm>
          <a:prstGeom prst="rect">
            <a:avLst/>
          </a:prstGeom>
        </p:spPr>
        <p:txBody>
          <a:bodyPr spcFirstLastPara="1" wrap="square" lIns="137150" tIns="91425" rIns="13715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/>
              <a:t>KAD I KAKO?</a:t>
            </a:r>
            <a:endParaRPr dirty="0"/>
          </a:p>
        </p:txBody>
      </p:sp>
      <p:sp>
        <p:nvSpPr>
          <p:cNvPr id="229" name="Google Shape;229;p37"/>
          <p:cNvSpPr txBox="1">
            <a:spLocks noGrp="1"/>
          </p:cNvSpPr>
          <p:nvPr>
            <p:ph type="subTitle" idx="1"/>
          </p:nvPr>
        </p:nvSpPr>
        <p:spPr>
          <a:xfrm>
            <a:off x="1257" y="1691296"/>
            <a:ext cx="5885161" cy="2645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 smtClean="0"/>
              <a:t>Godine </a:t>
            </a:r>
            <a:r>
              <a:rPr lang="hr-HR" dirty="0"/>
              <a:t>1603. Elizabeta je umrla. Nikada se nije udavala, tako da nije bilo nasljednika koji bi nastavili dinastiju Tudor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/>
              <a:t>Sin Marije Stuart, James I, postao je kralj Engleske — započeo dinastiju Stuart u </a:t>
            </a:r>
            <a:r>
              <a:rPr lang="hr-HR" dirty="0" smtClean="0"/>
              <a:t>Engleskoj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 smtClean="0"/>
              <a:t>Te dolazi Karlo 1. koji pokušava uspostaviti apsolutizam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 smtClean="0"/>
              <a:t>Ratovi su se vodili između </a:t>
            </a:r>
            <a:r>
              <a:rPr lang="hr-HR" dirty="0"/>
              <a:t>onih lojalnih kralju Karlu I. i onih lojalnih </a:t>
            </a:r>
            <a:r>
              <a:rPr lang="hr-HR" dirty="0" smtClean="0"/>
              <a:t>Parlamentu. Podijelili </a:t>
            </a:r>
            <a:r>
              <a:rPr lang="hr-HR" dirty="0"/>
              <a:t>su zemlju na svim razinama društva.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dirty="0"/>
          </a:p>
        </p:txBody>
      </p:sp>
      <p:pic>
        <p:nvPicPr>
          <p:cNvPr id="230" name="Google Shape;23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6725" y="624425"/>
            <a:ext cx="2137550" cy="412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13780" y="515639"/>
            <a:ext cx="7138320" cy="1010653"/>
          </a:xfrm>
        </p:spPr>
        <p:txBody>
          <a:bodyPr/>
          <a:lstStyle/>
          <a:p>
            <a:r>
              <a:rPr lang="hr-HR" sz="3600" dirty="0" smtClean="0"/>
              <a:t>POVOD</a:t>
            </a:r>
            <a:endParaRPr lang="hr-HR" sz="3600" dirty="0"/>
          </a:p>
        </p:txBody>
      </p:sp>
      <p:sp>
        <p:nvSpPr>
          <p:cNvPr id="4" name="Pravokutnik 3"/>
          <p:cNvSpPr/>
          <p:nvPr/>
        </p:nvSpPr>
        <p:spPr>
          <a:xfrm>
            <a:off x="701269" y="1581293"/>
            <a:ext cx="61567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Nepokolebljivo vjerovanje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Karla I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. u božansko pravo kraljeva da vladaju. </a:t>
            </a:r>
            <a:endParaRPr lang="hr-H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Želja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parlamenta da ograniči ovlasti kralja. </a:t>
            </a:r>
            <a:endParaRPr lang="hr-H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Karlu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trebao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novac za financiranje svog dvora i ratova. </a:t>
            </a:r>
            <a:endParaRPr lang="hr-H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Vjerske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razlike između monarha, parlamenta, škotskih saveznika i irskih katolika.</a:t>
            </a:r>
          </a:p>
        </p:txBody>
      </p:sp>
    </p:spTree>
    <p:extLst>
      <p:ext uri="{BB962C8B-B14F-4D97-AF65-F5344CB8AC3E}">
        <p14:creationId xmlns:p14="http://schemas.microsoft.com/office/powerpoint/2010/main" val="355966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8"/>
          <p:cNvSpPr txBox="1">
            <a:spLocks noGrp="1"/>
          </p:cNvSpPr>
          <p:nvPr>
            <p:ph type="title"/>
          </p:nvPr>
        </p:nvSpPr>
        <p:spPr>
          <a:xfrm>
            <a:off x="713225" y="539399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/>
              <a:t>NA KOJE ZEMLJE SE ODNOSI?</a:t>
            </a:r>
            <a:endParaRPr dirty="0"/>
          </a:p>
        </p:txBody>
      </p:sp>
      <p:sp>
        <p:nvSpPr>
          <p:cNvPr id="237" name="Google Shape;237;p38"/>
          <p:cNvSpPr txBox="1">
            <a:spLocks noGrp="1"/>
          </p:cNvSpPr>
          <p:nvPr>
            <p:ph type="subTitle" idx="2"/>
          </p:nvPr>
        </p:nvSpPr>
        <p:spPr>
          <a:xfrm>
            <a:off x="350636" y="1320036"/>
            <a:ext cx="4633876" cy="31832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hr-HR" dirty="0" smtClean="0"/>
              <a:t>Engleski </a:t>
            </a:r>
            <a:r>
              <a:rPr lang="hr-HR" dirty="0"/>
              <a:t>građanski </a:t>
            </a:r>
            <a:r>
              <a:rPr lang="hr-HR" dirty="0" smtClean="0"/>
              <a:t>rat povjesničari često </a:t>
            </a:r>
            <a:r>
              <a:rPr lang="hr-HR" dirty="0"/>
              <a:t>dijele na dva ili tri odvojena rata. Nisu bili ograničeni samo na Englesku, budući da je Wales (koji je pripojen Kraljevini Engleskoj) bio pogođen istim političkim nestabilnostima. </a:t>
            </a:r>
            <a:endParaRPr lang="hr-HR" dirty="0" smtClean="0"/>
          </a:p>
          <a:p>
            <a:pPr marL="0" lvl="0" indent="0"/>
            <a:r>
              <a:rPr lang="hr-HR" dirty="0" smtClean="0"/>
              <a:t>Sukobi </a:t>
            </a:r>
            <a:r>
              <a:rPr lang="hr-HR" dirty="0"/>
              <a:t>su uključivali i ratove sa Škotskom i Irskom i građanske ratove unutar njih. Neki su povjesničari favorizirali izraz "Britanski građanski ratovi". Od restauracije do 19. stoljeća, uobičajena fraza za građanske ratove bila je "pobuna" ili "velika pobuna".</a:t>
            </a:r>
            <a:endParaRPr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329" y="2206936"/>
            <a:ext cx="4148442" cy="2682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>
            <a:spLocks noGrp="1"/>
          </p:cNvSpPr>
          <p:nvPr>
            <p:ph type="title"/>
          </p:nvPr>
        </p:nvSpPr>
        <p:spPr>
          <a:xfrm>
            <a:off x="713225" y="539400"/>
            <a:ext cx="36801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/>
              <a:t>KRAJ RATA</a:t>
            </a:r>
            <a:endParaRPr dirty="0"/>
          </a:p>
        </p:txBody>
      </p:sp>
      <p:sp>
        <p:nvSpPr>
          <p:cNvPr id="243" name="Google Shape;243;p39"/>
          <p:cNvSpPr txBox="1">
            <a:spLocks noGrp="1"/>
          </p:cNvSpPr>
          <p:nvPr>
            <p:ph type="subTitle" idx="1"/>
          </p:nvPr>
        </p:nvSpPr>
        <p:spPr>
          <a:xfrm>
            <a:off x="713225" y="2002525"/>
            <a:ext cx="36801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  <a:buNone/>
            </a:pPr>
            <a:r>
              <a:rPr lang="hr-HR" sz="1800" dirty="0"/>
              <a:t>Engleski građanski ratovi završili su 3. rujna 1651. pobjedom Olivera Cromwella kod Worcestera i kasnijim bijegom </a:t>
            </a:r>
            <a:r>
              <a:rPr lang="hr-HR" sz="1800" dirty="0" smtClean="0"/>
              <a:t>Karla </a:t>
            </a:r>
            <a:r>
              <a:rPr lang="hr-HR" sz="1800" dirty="0"/>
              <a:t>II u Francusku.</a:t>
            </a:r>
            <a:endParaRPr sz="1800" dirty="0"/>
          </a:p>
        </p:txBody>
      </p:sp>
      <p:pic>
        <p:nvPicPr>
          <p:cNvPr id="244" name="Google Shape;24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5475" y="788675"/>
            <a:ext cx="3566162" cy="3566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13250" y="5394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/>
              <a:t>ZAŠTO JE KARLO 1. IZGUBIO </a:t>
            </a:r>
            <a:endParaRPr dirty="0"/>
          </a:p>
        </p:txBody>
      </p:sp>
      <p:sp>
        <p:nvSpPr>
          <p:cNvPr id="250" name="Google Shape;250;p40"/>
          <p:cNvSpPr txBox="1">
            <a:spLocks noGrp="1"/>
          </p:cNvSpPr>
          <p:nvPr>
            <p:ph type="subTitle" idx="1"/>
          </p:nvPr>
        </p:nvSpPr>
        <p:spPr>
          <a:xfrm>
            <a:off x="4750598" y="3120446"/>
            <a:ext cx="27432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/>
              <a:t>Loše vodstvo!</a:t>
            </a:r>
            <a:endParaRPr dirty="0"/>
          </a:p>
        </p:txBody>
      </p:sp>
      <p:sp>
        <p:nvSpPr>
          <p:cNvPr id="251" name="Google Shape;251;p40"/>
          <p:cNvSpPr txBox="1">
            <a:spLocks noGrp="1"/>
          </p:cNvSpPr>
          <p:nvPr>
            <p:ph type="subTitle" idx="2"/>
          </p:nvPr>
        </p:nvSpPr>
        <p:spPr>
          <a:xfrm>
            <a:off x="1650205" y="3120446"/>
            <a:ext cx="27432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hr-HR" dirty="0" smtClean="0"/>
              <a:t>Novi </a:t>
            </a:r>
            <a:r>
              <a:rPr lang="hr-HR" dirty="0"/>
              <a:t>model vojske posebno je pomogao okrenuti tok </a:t>
            </a:r>
            <a:r>
              <a:rPr lang="hr-HR" dirty="0" smtClean="0"/>
              <a:t>rata njima u korist. Bili su disciplinirani </a:t>
            </a:r>
            <a:r>
              <a:rPr lang="hr-HR" dirty="0"/>
              <a:t>i </a:t>
            </a:r>
            <a:r>
              <a:rPr lang="hr-HR" dirty="0" smtClean="0"/>
              <a:t>borili </a:t>
            </a:r>
            <a:r>
              <a:rPr lang="hr-HR" dirty="0"/>
              <a:t>se za Boga.</a:t>
            </a:r>
            <a:endParaRPr dirty="0"/>
          </a:p>
        </p:txBody>
      </p:sp>
      <p:sp>
        <p:nvSpPr>
          <p:cNvPr id="252" name="Google Shape;252;p40"/>
          <p:cNvSpPr txBox="1">
            <a:spLocks noGrp="1"/>
          </p:cNvSpPr>
          <p:nvPr>
            <p:ph type="subTitle" idx="3"/>
          </p:nvPr>
        </p:nvSpPr>
        <p:spPr>
          <a:xfrm>
            <a:off x="1650205" y="2571742"/>
            <a:ext cx="27432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/>
              <a:t>Parlament</a:t>
            </a:r>
            <a:endParaRPr dirty="0"/>
          </a:p>
        </p:txBody>
      </p:sp>
      <p:sp>
        <p:nvSpPr>
          <p:cNvPr id="253" name="Google Shape;253;p40"/>
          <p:cNvSpPr txBox="1">
            <a:spLocks noGrp="1"/>
          </p:cNvSpPr>
          <p:nvPr>
            <p:ph type="subTitle" idx="4"/>
          </p:nvPr>
        </p:nvSpPr>
        <p:spPr>
          <a:xfrm>
            <a:off x="4750598" y="2571742"/>
            <a:ext cx="27432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/>
              <a:t>Karlo 1.</a:t>
            </a:r>
            <a:endParaRPr dirty="0"/>
          </a:p>
        </p:txBody>
      </p:sp>
      <p:grpSp>
        <p:nvGrpSpPr>
          <p:cNvPr id="254" name="Google Shape;254;p40"/>
          <p:cNvGrpSpPr/>
          <p:nvPr/>
        </p:nvGrpSpPr>
        <p:grpSpPr>
          <a:xfrm>
            <a:off x="2747485" y="1768295"/>
            <a:ext cx="548641" cy="397753"/>
            <a:chOff x="7918997" y="3714687"/>
            <a:chExt cx="392111" cy="280206"/>
          </a:xfrm>
        </p:grpSpPr>
        <p:sp>
          <p:nvSpPr>
            <p:cNvPr id="255" name="Google Shape;255;p40"/>
            <p:cNvSpPr/>
            <p:nvPr/>
          </p:nvSpPr>
          <p:spPr>
            <a:xfrm>
              <a:off x="7918997" y="3781246"/>
              <a:ext cx="309675" cy="213648"/>
            </a:xfrm>
            <a:custGeom>
              <a:avLst/>
              <a:gdLst/>
              <a:ahLst/>
              <a:cxnLst/>
              <a:rect l="l" t="t" r="r" b="b"/>
              <a:pathLst>
                <a:path w="9752" h="6728" extrusionOk="0">
                  <a:moveTo>
                    <a:pt x="774" y="3644"/>
                  </a:moveTo>
                  <a:cubicBezTo>
                    <a:pt x="965" y="3644"/>
                    <a:pt x="1132" y="3810"/>
                    <a:pt x="1132" y="4001"/>
                  </a:cubicBezTo>
                  <a:cubicBezTo>
                    <a:pt x="1132" y="4191"/>
                    <a:pt x="965" y="4358"/>
                    <a:pt x="774" y="4358"/>
                  </a:cubicBezTo>
                  <a:cubicBezTo>
                    <a:pt x="560" y="4358"/>
                    <a:pt x="417" y="4191"/>
                    <a:pt x="417" y="4001"/>
                  </a:cubicBezTo>
                  <a:cubicBezTo>
                    <a:pt x="417" y="3810"/>
                    <a:pt x="584" y="3644"/>
                    <a:pt x="774" y="3644"/>
                  </a:cubicBezTo>
                  <a:close/>
                  <a:moveTo>
                    <a:pt x="715" y="0"/>
                  </a:moveTo>
                  <a:cubicBezTo>
                    <a:pt x="310" y="0"/>
                    <a:pt x="0" y="322"/>
                    <a:pt x="0" y="715"/>
                  </a:cubicBezTo>
                  <a:cubicBezTo>
                    <a:pt x="0" y="1072"/>
                    <a:pt x="250" y="1370"/>
                    <a:pt x="596" y="1429"/>
                  </a:cubicBezTo>
                  <a:lnTo>
                    <a:pt x="596" y="3346"/>
                  </a:lnTo>
                  <a:cubicBezTo>
                    <a:pt x="298" y="3429"/>
                    <a:pt x="72" y="3703"/>
                    <a:pt x="72" y="4025"/>
                  </a:cubicBezTo>
                  <a:cubicBezTo>
                    <a:pt x="72" y="4358"/>
                    <a:pt x="298" y="4644"/>
                    <a:pt x="596" y="4715"/>
                  </a:cubicBezTo>
                  <a:lnTo>
                    <a:pt x="596" y="5442"/>
                  </a:lnTo>
                  <a:cubicBezTo>
                    <a:pt x="322" y="5513"/>
                    <a:pt x="120" y="5775"/>
                    <a:pt x="120" y="6073"/>
                  </a:cubicBezTo>
                  <a:cubicBezTo>
                    <a:pt x="120" y="6430"/>
                    <a:pt x="417" y="6727"/>
                    <a:pt x="774" y="6727"/>
                  </a:cubicBezTo>
                  <a:lnTo>
                    <a:pt x="2215" y="6727"/>
                  </a:lnTo>
                  <a:cubicBezTo>
                    <a:pt x="2322" y="6727"/>
                    <a:pt x="2394" y="6644"/>
                    <a:pt x="2394" y="6549"/>
                  </a:cubicBezTo>
                  <a:cubicBezTo>
                    <a:pt x="2394" y="6442"/>
                    <a:pt x="2286" y="6335"/>
                    <a:pt x="2191" y="6335"/>
                  </a:cubicBezTo>
                  <a:lnTo>
                    <a:pt x="739" y="6335"/>
                  </a:lnTo>
                  <a:cubicBezTo>
                    <a:pt x="584" y="6335"/>
                    <a:pt x="441" y="6204"/>
                    <a:pt x="441" y="6037"/>
                  </a:cubicBezTo>
                  <a:cubicBezTo>
                    <a:pt x="441" y="5882"/>
                    <a:pt x="584" y="5739"/>
                    <a:pt x="739" y="5739"/>
                  </a:cubicBezTo>
                  <a:lnTo>
                    <a:pt x="9561" y="5739"/>
                  </a:lnTo>
                  <a:cubicBezTo>
                    <a:pt x="9668" y="5739"/>
                    <a:pt x="9752" y="5668"/>
                    <a:pt x="9752" y="5561"/>
                  </a:cubicBezTo>
                  <a:cubicBezTo>
                    <a:pt x="9752" y="5465"/>
                    <a:pt x="9668" y="5382"/>
                    <a:pt x="9561" y="5382"/>
                  </a:cubicBezTo>
                  <a:lnTo>
                    <a:pt x="929" y="5382"/>
                  </a:lnTo>
                  <a:lnTo>
                    <a:pt x="929" y="4703"/>
                  </a:lnTo>
                  <a:cubicBezTo>
                    <a:pt x="1251" y="4632"/>
                    <a:pt x="1489" y="4346"/>
                    <a:pt x="1489" y="4001"/>
                  </a:cubicBezTo>
                  <a:cubicBezTo>
                    <a:pt x="1489" y="3656"/>
                    <a:pt x="1251" y="3370"/>
                    <a:pt x="929" y="3298"/>
                  </a:cubicBezTo>
                  <a:lnTo>
                    <a:pt x="929" y="1215"/>
                  </a:lnTo>
                  <a:cubicBezTo>
                    <a:pt x="929" y="1167"/>
                    <a:pt x="917" y="1108"/>
                    <a:pt x="870" y="1084"/>
                  </a:cubicBezTo>
                  <a:cubicBezTo>
                    <a:pt x="834" y="1060"/>
                    <a:pt x="786" y="1036"/>
                    <a:pt x="739" y="1036"/>
                  </a:cubicBezTo>
                  <a:lnTo>
                    <a:pt x="715" y="1036"/>
                  </a:lnTo>
                  <a:cubicBezTo>
                    <a:pt x="512" y="1036"/>
                    <a:pt x="358" y="870"/>
                    <a:pt x="358" y="679"/>
                  </a:cubicBezTo>
                  <a:cubicBezTo>
                    <a:pt x="358" y="489"/>
                    <a:pt x="512" y="322"/>
                    <a:pt x="715" y="322"/>
                  </a:cubicBezTo>
                  <a:cubicBezTo>
                    <a:pt x="905" y="322"/>
                    <a:pt x="1072" y="489"/>
                    <a:pt x="1072" y="679"/>
                  </a:cubicBezTo>
                  <a:cubicBezTo>
                    <a:pt x="1072" y="715"/>
                    <a:pt x="1072" y="762"/>
                    <a:pt x="1048" y="786"/>
                  </a:cubicBezTo>
                  <a:cubicBezTo>
                    <a:pt x="1036" y="858"/>
                    <a:pt x="1048" y="941"/>
                    <a:pt x="1120" y="977"/>
                  </a:cubicBezTo>
                  <a:lnTo>
                    <a:pt x="2906" y="2525"/>
                  </a:lnTo>
                  <a:cubicBezTo>
                    <a:pt x="2940" y="2553"/>
                    <a:pt x="2985" y="2568"/>
                    <a:pt x="3029" y="2568"/>
                  </a:cubicBezTo>
                  <a:cubicBezTo>
                    <a:pt x="3077" y="2568"/>
                    <a:pt x="3124" y="2550"/>
                    <a:pt x="3156" y="2513"/>
                  </a:cubicBezTo>
                  <a:lnTo>
                    <a:pt x="4287" y="1274"/>
                  </a:lnTo>
                  <a:cubicBezTo>
                    <a:pt x="4358" y="1203"/>
                    <a:pt x="4346" y="1084"/>
                    <a:pt x="4275" y="1024"/>
                  </a:cubicBezTo>
                  <a:cubicBezTo>
                    <a:pt x="4237" y="992"/>
                    <a:pt x="4191" y="976"/>
                    <a:pt x="4147" y="976"/>
                  </a:cubicBezTo>
                  <a:cubicBezTo>
                    <a:pt x="4095" y="976"/>
                    <a:pt x="4045" y="998"/>
                    <a:pt x="4013" y="1036"/>
                  </a:cubicBezTo>
                  <a:lnTo>
                    <a:pt x="3001" y="2155"/>
                  </a:lnTo>
                  <a:lnTo>
                    <a:pt x="1429" y="798"/>
                  </a:lnTo>
                  <a:lnTo>
                    <a:pt x="1429" y="715"/>
                  </a:lnTo>
                  <a:cubicBezTo>
                    <a:pt x="1429" y="310"/>
                    <a:pt x="1096" y="0"/>
                    <a:pt x="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8080439" y="3862920"/>
              <a:ext cx="68083" cy="68083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7"/>
                  </a:moveTo>
                  <a:cubicBezTo>
                    <a:pt x="1465" y="357"/>
                    <a:pt x="1786" y="691"/>
                    <a:pt x="1786" y="1072"/>
                  </a:cubicBezTo>
                  <a:cubicBezTo>
                    <a:pt x="1786" y="1465"/>
                    <a:pt x="1465" y="1786"/>
                    <a:pt x="1072" y="1786"/>
                  </a:cubicBezTo>
                  <a:cubicBezTo>
                    <a:pt x="691" y="1786"/>
                    <a:pt x="358" y="1465"/>
                    <a:pt x="358" y="1072"/>
                  </a:cubicBezTo>
                  <a:cubicBezTo>
                    <a:pt x="358" y="691"/>
                    <a:pt x="691" y="357"/>
                    <a:pt x="1072" y="35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cubicBezTo>
                    <a:pt x="0" y="1667"/>
                    <a:pt x="477" y="2143"/>
                    <a:pt x="1072" y="2143"/>
                  </a:cubicBezTo>
                  <a:cubicBezTo>
                    <a:pt x="1667" y="2143"/>
                    <a:pt x="2144" y="1655"/>
                    <a:pt x="2144" y="1072"/>
                  </a:cubicBezTo>
                  <a:cubicBezTo>
                    <a:pt x="2144" y="476"/>
                    <a:pt x="1667" y="0"/>
                    <a:pt x="10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8000290" y="3885593"/>
              <a:ext cx="45410" cy="45410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27" y="358"/>
                  </a:moveTo>
                  <a:cubicBezTo>
                    <a:pt x="917" y="358"/>
                    <a:pt x="1084" y="524"/>
                    <a:pt x="1084" y="715"/>
                  </a:cubicBezTo>
                  <a:cubicBezTo>
                    <a:pt x="1084" y="905"/>
                    <a:pt x="917" y="1072"/>
                    <a:pt x="727" y="1072"/>
                  </a:cubicBezTo>
                  <a:cubicBezTo>
                    <a:pt x="536" y="1072"/>
                    <a:pt x="369" y="905"/>
                    <a:pt x="369" y="715"/>
                  </a:cubicBezTo>
                  <a:cubicBezTo>
                    <a:pt x="369" y="524"/>
                    <a:pt x="536" y="358"/>
                    <a:pt x="727" y="358"/>
                  </a:cubicBezTo>
                  <a:close/>
                  <a:moveTo>
                    <a:pt x="694" y="0"/>
                  </a:moveTo>
                  <a:cubicBezTo>
                    <a:pt x="310" y="0"/>
                    <a:pt x="0" y="317"/>
                    <a:pt x="0" y="715"/>
                  </a:cubicBezTo>
                  <a:cubicBezTo>
                    <a:pt x="0" y="1120"/>
                    <a:pt x="322" y="1429"/>
                    <a:pt x="715" y="1429"/>
                  </a:cubicBezTo>
                  <a:cubicBezTo>
                    <a:pt x="1096" y="1429"/>
                    <a:pt x="1429" y="1096"/>
                    <a:pt x="1429" y="715"/>
                  </a:cubicBezTo>
                  <a:cubicBezTo>
                    <a:pt x="1429" y="310"/>
                    <a:pt x="1096" y="1"/>
                    <a:pt x="715" y="1"/>
                  </a:cubicBezTo>
                  <a:cubicBezTo>
                    <a:pt x="708" y="0"/>
                    <a:pt x="701" y="0"/>
                    <a:pt x="6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8006323" y="3714687"/>
              <a:ext cx="304784" cy="277920"/>
            </a:xfrm>
            <a:custGeom>
              <a:avLst/>
              <a:gdLst/>
              <a:ahLst/>
              <a:cxnLst/>
              <a:rect l="l" t="t" r="r" b="b"/>
              <a:pathLst>
                <a:path w="9598" h="8752" extrusionOk="0">
                  <a:moveTo>
                    <a:pt x="8800" y="5740"/>
                  </a:moveTo>
                  <a:cubicBezTo>
                    <a:pt x="8990" y="5740"/>
                    <a:pt x="9157" y="5906"/>
                    <a:pt x="9157" y="6097"/>
                  </a:cubicBezTo>
                  <a:cubicBezTo>
                    <a:pt x="9157" y="6287"/>
                    <a:pt x="9002" y="6454"/>
                    <a:pt x="8800" y="6454"/>
                  </a:cubicBezTo>
                  <a:cubicBezTo>
                    <a:pt x="8609" y="6454"/>
                    <a:pt x="8442" y="6287"/>
                    <a:pt x="8442" y="6097"/>
                  </a:cubicBezTo>
                  <a:cubicBezTo>
                    <a:pt x="8442" y="5906"/>
                    <a:pt x="8597" y="5740"/>
                    <a:pt x="8800" y="5740"/>
                  </a:cubicBezTo>
                  <a:close/>
                  <a:moveTo>
                    <a:pt x="3430" y="1"/>
                  </a:moveTo>
                  <a:cubicBezTo>
                    <a:pt x="2989" y="1"/>
                    <a:pt x="2632" y="358"/>
                    <a:pt x="2632" y="787"/>
                  </a:cubicBezTo>
                  <a:cubicBezTo>
                    <a:pt x="2632" y="989"/>
                    <a:pt x="2727" y="1203"/>
                    <a:pt x="2858" y="1334"/>
                  </a:cubicBezTo>
                  <a:lnTo>
                    <a:pt x="1739" y="2561"/>
                  </a:lnTo>
                  <a:cubicBezTo>
                    <a:pt x="1668" y="2632"/>
                    <a:pt x="1680" y="2751"/>
                    <a:pt x="1763" y="2811"/>
                  </a:cubicBezTo>
                  <a:cubicBezTo>
                    <a:pt x="1796" y="2844"/>
                    <a:pt x="1838" y="2859"/>
                    <a:pt x="1881" y="2859"/>
                  </a:cubicBezTo>
                  <a:cubicBezTo>
                    <a:pt x="1931" y="2859"/>
                    <a:pt x="1981" y="2838"/>
                    <a:pt x="2013" y="2799"/>
                  </a:cubicBezTo>
                  <a:lnTo>
                    <a:pt x="3251" y="1430"/>
                  </a:lnTo>
                  <a:cubicBezTo>
                    <a:pt x="3287" y="1382"/>
                    <a:pt x="3311" y="1323"/>
                    <a:pt x="3287" y="1275"/>
                  </a:cubicBezTo>
                  <a:cubicBezTo>
                    <a:pt x="3275" y="1215"/>
                    <a:pt x="3251" y="1168"/>
                    <a:pt x="3204" y="1144"/>
                  </a:cubicBezTo>
                  <a:cubicBezTo>
                    <a:pt x="3073" y="1072"/>
                    <a:pt x="2977" y="918"/>
                    <a:pt x="2977" y="775"/>
                  </a:cubicBezTo>
                  <a:cubicBezTo>
                    <a:pt x="2977" y="537"/>
                    <a:pt x="3168" y="334"/>
                    <a:pt x="3406" y="334"/>
                  </a:cubicBezTo>
                  <a:cubicBezTo>
                    <a:pt x="3644" y="334"/>
                    <a:pt x="3847" y="537"/>
                    <a:pt x="3847" y="775"/>
                  </a:cubicBezTo>
                  <a:cubicBezTo>
                    <a:pt x="3847" y="918"/>
                    <a:pt x="3751" y="1072"/>
                    <a:pt x="3620" y="1144"/>
                  </a:cubicBezTo>
                  <a:cubicBezTo>
                    <a:pt x="3573" y="1168"/>
                    <a:pt x="3525" y="1215"/>
                    <a:pt x="3525" y="1275"/>
                  </a:cubicBezTo>
                  <a:cubicBezTo>
                    <a:pt x="3513" y="1334"/>
                    <a:pt x="3525" y="1382"/>
                    <a:pt x="3573" y="1430"/>
                  </a:cubicBezTo>
                  <a:lnTo>
                    <a:pt x="6430" y="4561"/>
                  </a:lnTo>
                  <a:cubicBezTo>
                    <a:pt x="6462" y="4606"/>
                    <a:pt x="6512" y="4627"/>
                    <a:pt x="6562" y="4627"/>
                  </a:cubicBezTo>
                  <a:cubicBezTo>
                    <a:pt x="6605" y="4627"/>
                    <a:pt x="6647" y="4612"/>
                    <a:pt x="6680" y="4585"/>
                  </a:cubicBezTo>
                  <a:lnTo>
                    <a:pt x="8466" y="3037"/>
                  </a:lnTo>
                  <a:cubicBezTo>
                    <a:pt x="8526" y="2989"/>
                    <a:pt x="8549" y="2918"/>
                    <a:pt x="8526" y="2835"/>
                  </a:cubicBezTo>
                  <a:cubicBezTo>
                    <a:pt x="8514" y="2811"/>
                    <a:pt x="8514" y="2763"/>
                    <a:pt x="8514" y="2739"/>
                  </a:cubicBezTo>
                  <a:cubicBezTo>
                    <a:pt x="8514" y="2537"/>
                    <a:pt x="8680" y="2382"/>
                    <a:pt x="8871" y="2382"/>
                  </a:cubicBezTo>
                  <a:cubicBezTo>
                    <a:pt x="9061" y="2382"/>
                    <a:pt x="9228" y="2537"/>
                    <a:pt x="9228" y="2739"/>
                  </a:cubicBezTo>
                  <a:cubicBezTo>
                    <a:pt x="9228" y="2930"/>
                    <a:pt x="9061" y="3097"/>
                    <a:pt x="8871" y="3097"/>
                  </a:cubicBezTo>
                  <a:lnTo>
                    <a:pt x="8847" y="3097"/>
                  </a:lnTo>
                  <a:cubicBezTo>
                    <a:pt x="8800" y="3097"/>
                    <a:pt x="8740" y="3108"/>
                    <a:pt x="8704" y="3132"/>
                  </a:cubicBezTo>
                  <a:cubicBezTo>
                    <a:pt x="8680" y="3168"/>
                    <a:pt x="8645" y="3228"/>
                    <a:pt x="8645" y="3275"/>
                  </a:cubicBezTo>
                  <a:lnTo>
                    <a:pt x="8645" y="5359"/>
                  </a:lnTo>
                  <a:cubicBezTo>
                    <a:pt x="8335" y="5430"/>
                    <a:pt x="8097" y="5716"/>
                    <a:pt x="8097" y="6049"/>
                  </a:cubicBezTo>
                  <a:cubicBezTo>
                    <a:pt x="8097" y="6395"/>
                    <a:pt x="8335" y="6680"/>
                    <a:pt x="8645" y="6752"/>
                  </a:cubicBezTo>
                  <a:lnTo>
                    <a:pt x="8645" y="7442"/>
                  </a:lnTo>
                  <a:lnTo>
                    <a:pt x="7561" y="7442"/>
                  </a:lnTo>
                  <a:cubicBezTo>
                    <a:pt x="7454" y="7442"/>
                    <a:pt x="7383" y="7514"/>
                    <a:pt x="7383" y="7621"/>
                  </a:cubicBezTo>
                  <a:cubicBezTo>
                    <a:pt x="7383" y="7716"/>
                    <a:pt x="7454" y="7800"/>
                    <a:pt x="7561" y="7800"/>
                  </a:cubicBezTo>
                  <a:lnTo>
                    <a:pt x="8823" y="7800"/>
                  </a:lnTo>
                  <a:cubicBezTo>
                    <a:pt x="8990" y="7800"/>
                    <a:pt x="9121" y="7930"/>
                    <a:pt x="9121" y="8097"/>
                  </a:cubicBezTo>
                  <a:cubicBezTo>
                    <a:pt x="9121" y="8252"/>
                    <a:pt x="8990" y="8395"/>
                    <a:pt x="8823" y="8395"/>
                  </a:cubicBezTo>
                  <a:lnTo>
                    <a:pt x="179" y="8395"/>
                  </a:lnTo>
                  <a:cubicBezTo>
                    <a:pt x="72" y="8395"/>
                    <a:pt x="1" y="8466"/>
                    <a:pt x="1" y="8573"/>
                  </a:cubicBezTo>
                  <a:cubicBezTo>
                    <a:pt x="1" y="8669"/>
                    <a:pt x="72" y="8752"/>
                    <a:pt x="179" y="8752"/>
                  </a:cubicBezTo>
                  <a:lnTo>
                    <a:pt x="8823" y="8752"/>
                  </a:lnTo>
                  <a:cubicBezTo>
                    <a:pt x="9181" y="8752"/>
                    <a:pt x="9478" y="8454"/>
                    <a:pt x="9478" y="8097"/>
                  </a:cubicBezTo>
                  <a:cubicBezTo>
                    <a:pt x="9478" y="7800"/>
                    <a:pt x="9276" y="7538"/>
                    <a:pt x="9002" y="7466"/>
                  </a:cubicBezTo>
                  <a:lnTo>
                    <a:pt x="9002" y="6752"/>
                  </a:lnTo>
                  <a:cubicBezTo>
                    <a:pt x="9300" y="6704"/>
                    <a:pt x="9526" y="6430"/>
                    <a:pt x="9526" y="6097"/>
                  </a:cubicBezTo>
                  <a:cubicBezTo>
                    <a:pt x="9526" y="5775"/>
                    <a:pt x="9300" y="5490"/>
                    <a:pt x="9002" y="5394"/>
                  </a:cubicBezTo>
                  <a:lnTo>
                    <a:pt x="9002" y="3478"/>
                  </a:lnTo>
                  <a:cubicBezTo>
                    <a:pt x="9347" y="3418"/>
                    <a:pt x="9597" y="3120"/>
                    <a:pt x="9597" y="2763"/>
                  </a:cubicBezTo>
                  <a:cubicBezTo>
                    <a:pt x="9597" y="2358"/>
                    <a:pt x="9276" y="2049"/>
                    <a:pt x="8883" y="2049"/>
                  </a:cubicBezTo>
                  <a:cubicBezTo>
                    <a:pt x="8502" y="2049"/>
                    <a:pt x="8168" y="2382"/>
                    <a:pt x="8168" y="2763"/>
                  </a:cubicBezTo>
                  <a:lnTo>
                    <a:pt x="8168" y="2858"/>
                  </a:lnTo>
                  <a:lnTo>
                    <a:pt x="6597" y="4204"/>
                  </a:lnTo>
                  <a:lnTo>
                    <a:pt x="3989" y="1334"/>
                  </a:lnTo>
                  <a:cubicBezTo>
                    <a:pt x="4144" y="1192"/>
                    <a:pt x="4216" y="989"/>
                    <a:pt x="4216" y="787"/>
                  </a:cubicBezTo>
                  <a:cubicBezTo>
                    <a:pt x="4216" y="358"/>
                    <a:pt x="3858" y="1"/>
                    <a:pt x="3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8183643" y="3885593"/>
              <a:ext cx="45410" cy="45410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03" y="358"/>
                  </a:moveTo>
                  <a:cubicBezTo>
                    <a:pt x="894" y="358"/>
                    <a:pt x="1060" y="524"/>
                    <a:pt x="1060" y="715"/>
                  </a:cubicBezTo>
                  <a:cubicBezTo>
                    <a:pt x="1060" y="905"/>
                    <a:pt x="894" y="1072"/>
                    <a:pt x="703" y="1072"/>
                  </a:cubicBezTo>
                  <a:cubicBezTo>
                    <a:pt x="501" y="1072"/>
                    <a:pt x="346" y="905"/>
                    <a:pt x="346" y="715"/>
                  </a:cubicBezTo>
                  <a:cubicBezTo>
                    <a:pt x="346" y="524"/>
                    <a:pt x="501" y="358"/>
                    <a:pt x="703" y="358"/>
                  </a:cubicBezTo>
                  <a:close/>
                  <a:moveTo>
                    <a:pt x="715" y="1"/>
                  </a:moveTo>
                  <a:cubicBezTo>
                    <a:pt x="310" y="1"/>
                    <a:pt x="1" y="334"/>
                    <a:pt x="1" y="715"/>
                  </a:cubicBezTo>
                  <a:cubicBezTo>
                    <a:pt x="1" y="1120"/>
                    <a:pt x="322" y="1429"/>
                    <a:pt x="715" y="1429"/>
                  </a:cubicBezTo>
                  <a:cubicBezTo>
                    <a:pt x="1096" y="1429"/>
                    <a:pt x="1430" y="1108"/>
                    <a:pt x="1430" y="715"/>
                  </a:cubicBezTo>
                  <a:cubicBezTo>
                    <a:pt x="1430" y="310"/>
                    <a:pt x="1096" y="1"/>
                    <a:pt x="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0" name="Google Shape;260;p40"/>
          <p:cNvSpPr/>
          <p:nvPr/>
        </p:nvSpPr>
        <p:spPr>
          <a:xfrm>
            <a:off x="5847872" y="1711142"/>
            <a:ext cx="548652" cy="512058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7"/>
          <p:cNvSpPr txBox="1">
            <a:spLocks noGrp="1"/>
          </p:cNvSpPr>
          <p:nvPr>
            <p:ph type="title"/>
          </p:nvPr>
        </p:nvSpPr>
        <p:spPr>
          <a:xfrm>
            <a:off x="238837" y="235219"/>
            <a:ext cx="3680100" cy="8373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/>
              <a:t>ZANIMLJIVOSTI</a:t>
            </a:r>
            <a:endParaRPr dirty="0"/>
          </a:p>
        </p:txBody>
      </p:sp>
      <p:sp>
        <p:nvSpPr>
          <p:cNvPr id="346" name="Google Shape;346;p47"/>
          <p:cNvSpPr txBox="1">
            <a:spLocks noGrp="1"/>
          </p:cNvSpPr>
          <p:nvPr>
            <p:ph type="subTitle" idx="1"/>
          </p:nvPr>
        </p:nvSpPr>
        <p:spPr>
          <a:xfrm>
            <a:off x="611892" y="1072529"/>
            <a:ext cx="6806436" cy="3506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r-HR" dirty="0" smtClean="0"/>
              <a:t>Karlove </a:t>
            </a:r>
            <a:r>
              <a:rPr lang="hr-HR" dirty="0"/>
              <a:t>snage </a:t>
            </a:r>
            <a:r>
              <a:rPr lang="hr-HR" dirty="0" smtClean="0"/>
              <a:t>su se uglavnom </a:t>
            </a:r>
            <a:r>
              <a:rPr lang="hr-HR" dirty="0"/>
              <a:t>sastojale od konjice, </a:t>
            </a:r>
            <a:r>
              <a:rPr lang="hr-HR" dirty="0" smtClean="0"/>
              <a:t>pa su zaradili </a:t>
            </a:r>
            <a:r>
              <a:rPr lang="hr-HR" dirty="0"/>
              <a:t>su nadimak "</a:t>
            </a:r>
            <a:r>
              <a:rPr lang="hr-HR" dirty="0" smtClean="0"/>
              <a:t>Kavaliri„. </a:t>
            </a:r>
            <a:r>
              <a:rPr lang="hr-HR" dirty="0"/>
              <a:t>P</a:t>
            </a:r>
            <a:r>
              <a:rPr lang="hr-HR" dirty="0" smtClean="0"/>
              <a:t>arlamentarci </a:t>
            </a:r>
            <a:r>
              <a:rPr lang="hr-HR" dirty="0"/>
              <a:t>su dobili nadimak "okrugloglavi" jer su neki od mlađih vojnika bili ošišani vrlo kratko, dajući im </a:t>
            </a:r>
            <a:r>
              <a:rPr lang="hr-HR" dirty="0" smtClean="0"/>
              <a:t>glavi </a:t>
            </a:r>
            <a:r>
              <a:rPr lang="hr-HR" dirty="0"/>
              <a:t>okrugli izgled</a:t>
            </a:r>
            <a:r>
              <a:rPr lang="hr-HR" dirty="0" smtClean="0"/>
              <a:t>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r-HR" dirty="0" smtClean="0"/>
              <a:t>Karlov datum </a:t>
            </a:r>
            <a:r>
              <a:rPr lang="hr-HR" dirty="0"/>
              <a:t>pogubljenja bio je 30. siječnja 1649. i zbog toga je bilo jako hladno. </a:t>
            </a:r>
            <a:r>
              <a:rPr lang="hr-HR" dirty="0" smtClean="0"/>
              <a:t>On je odlučio </a:t>
            </a:r>
            <a:r>
              <a:rPr lang="hr-HR" dirty="0"/>
              <a:t>obući dvije majice kako ne bi drhtao od hladnoće i spriječio ljude da povjeruju da se boji</a:t>
            </a:r>
            <a:r>
              <a:rPr lang="hr-HR" dirty="0" smtClean="0"/>
              <a:t>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r-HR" dirty="0"/>
              <a:t>Budući da je parlament čvrsto kontrolirao veći dio Engleske do 1647., Oliver Cromwell i parlament zabranili su proslavu Božića na razdoblje od dvanaest </a:t>
            </a:r>
            <a:r>
              <a:rPr lang="hr-HR" dirty="0" smtClean="0"/>
              <a:t>godina.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r-HR" dirty="0"/>
              <a:t>Tijekom Drugog engleskog građanskog rata, Sir Arthur </a:t>
            </a:r>
            <a:r>
              <a:rPr lang="hr-HR" dirty="0" smtClean="0"/>
              <a:t>Aston doživio </a:t>
            </a:r>
            <a:r>
              <a:rPr lang="hr-HR" dirty="0"/>
              <a:t>je posebno jezivu sudbinu. Kad je grad zauzet 11. rujna 1649., parlamentarne snage su ga pretukle na smrt njegovom drvenom nogom.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8"/>
          <p:cNvSpPr txBox="1">
            <a:spLocks noGrp="1"/>
          </p:cNvSpPr>
          <p:nvPr>
            <p:ph type="title"/>
          </p:nvPr>
        </p:nvSpPr>
        <p:spPr>
          <a:xfrm>
            <a:off x="3650725" y="316259"/>
            <a:ext cx="4780050" cy="21038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400" dirty="0" smtClean="0"/>
              <a:t>SLAVNA REVOLUCIJA</a:t>
            </a:r>
            <a:endParaRPr sz="5400" dirty="0"/>
          </a:p>
        </p:txBody>
      </p:sp>
      <p:sp>
        <p:nvSpPr>
          <p:cNvPr id="352" name="Google Shape;352;p48"/>
          <p:cNvSpPr txBox="1">
            <a:spLocks noGrp="1"/>
          </p:cNvSpPr>
          <p:nvPr>
            <p:ph type="subTitle" idx="1"/>
          </p:nvPr>
        </p:nvSpPr>
        <p:spPr>
          <a:xfrm>
            <a:off x="3526970" y="2344439"/>
            <a:ext cx="5321397" cy="2722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hr-HR" dirty="0"/>
              <a:t>Napetosti u vezi s engleskom monarhijom počele </a:t>
            </a:r>
            <a:r>
              <a:rPr lang="hr-HR" dirty="0" smtClean="0"/>
              <a:t>su kada je </a:t>
            </a:r>
            <a:r>
              <a:rPr lang="hr-HR" dirty="0"/>
              <a:t>engleski parlament pogubio </a:t>
            </a:r>
            <a:r>
              <a:rPr lang="hr-HR" dirty="0" smtClean="0"/>
              <a:t>Karla I</a:t>
            </a:r>
            <a:r>
              <a:rPr lang="hr-HR" dirty="0"/>
              <a:t>. 1649., Engleska je ušla u republiku, ili </a:t>
            </a:r>
            <a:r>
              <a:rPr lang="hr-HR" dirty="0" smtClean="0"/>
              <a:t>Commonwealth</a:t>
            </a:r>
            <a:r>
              <a:rPr lang="hr-HR" dirty="0"/>
              <a:t>, koja je trajala sve dok </a:t>
            </a:r>
            <a:r>
              <a:rPr lang="hr-HR" dirty="0" smtClean="0"/>
              <a:t>Karlo II </a:t>
            </a:r>
            <a:r>
              <a:rPr lang="hr-HR" dirty="0"/>
              <a:t>nije ponovno uspostavljen kao kralj Engleske 1660. Povremeni građanski ratovi koji su trajali između 1649. i 1688. bili su "ustavna borba </a:t>
            </a:r>
            <a:r>
              <a:rPr lang="hr-HR" dirty="0" smtClean="0"/>
              <a:t>koja potječe </a:t>
            </a:r>
            <a:r>
              <a:rPr lang="hr-HR" dirty="0"/>
              <a:t>iz nerazriješenih proturječja koje je potaknula reformacija.”</a:t>
            </a:r>
            <a:endParaRPr dirty="0"/>
          </a:p>
        </p:txBody>
      </p:sp>
      <p:pic>
        <p:nvPicPr>
          <p:cNvPr id="353" name="Google Shape;35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57" y="969402"/>
            <a:ext cx="3315636" cy="3981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94458" y="490908"/>
            <a:ext cx="6540098" cy="2963334"/>
          </a:xfrm>
        </p:spPr>
        <p:txBody>
          <a:bodyPr/>
          <a:lstStyle/>
          <a:p>
            <a:r>
              <a:rPr lang="hr-HR" sz="2000" dirty="0"/>
              <a:t>Slavna </a:t>
            </a:r>
            <a:r>
              <a:rPr lang="hr-HR" sz="2000" dirty="0" smtClean="0"/>
              <a:t>revolucija slijed </a:t>
            </a:r>
            <a:r>
              <a:rPr lang="hr-HR" sz="2000" dirty="0"/>
              <a:t>je događaja koji je doveo do svrgavanja Jakova II. </a:t>
            </a:r>
            <a:r>
              <a:rPr lang="hr-HR" sz="2000" dirty="0" smtClean="0"/>
              <a:t>u </a:t>
            </a:r>
            <a:r>
              <a:rPr lang="hr-HR" sz="2000" dirty="0"/>
              <a:t>studenom 1688. Zamijenili su ga njegova kći Mary II. i njezin nizozemski suprug, William III. Oranski, koji mu je također bio nećak. Njih su dvoje vladali kao zajednički monarsi Engleske, Škotske i Irske do Marijine smrti 1694. Sama revolucija bila je relativno bez </a:t>
            </a:r>
            <a:r>
              <a:rPr lang="hr-HR" sz="2000" dirty="0" smtClean="0"/>
              <a:t>krvi</a:t>
            </a:r>
            <a:r>
              <a:rPr lang="hr-HR" sz="2000" dirty="0"/>
              <a:t> </a:t>
            </a:r>
            <a:r>
              <a:rPr lang="hr-HR" sz="2000" dirty="0" smtClean="0"/>
              <a:t>te je zato nazivamo slavnom.</a:t>
            </a:r>
            <a:endParaRPr lang="hr-HR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655" y="1560065"/>
            <a:ext cx="3394484" cy="339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8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ddle Ages and Feudalism - History - 7th Grade by Slidesgo">
  <a:themeElements>
    <a:clrScheme name="Simple Light">
      <a:dk1>
        <a:srgbClr val="0D0D0D"/>
      </a:dk1>
      <a:lt1>
        <a:srgbClr val="D9CAB8"/>
      </a:lt1>
      <a:dk2>
        <a:srgbClr val="A69485"/>
      </a:dk2>
      <a:lt2>
        <a:srgbClr val="736151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D0D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604</Words>
  <Application>Microsoft Office PowerPoint</Application>
  <PresentationFormat>Prikaz na zaslonu (16:9)</PresentationFormat>
  <Paragraphs>39</Paragraphs>
  <Slides>12</Slides>
  <Notes>8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9" baseType="lpstr">
      <vt:lpstr>Lato</vt:lpstr>
      <vt:lpstr>Arial</vt:lpstr>
      <vt:lpstr>Nunito Light</vt:lpstr>
      <vt:lpstr>Wingdings</vt:lpstr>
      <vt:lpstr>Bahnschrift Light</vt:lpstr>
      <vt:lpstr>IM Fell DW Pica</vt:lpstr>
      <vt:lpstr>Middle Ages and Feudalism - History - 7th Grade by Slidesgo</vt:lpstr>
      <vt:lpstr>Engleski građanski rat i Slavna revolucija</vt:lpstr>
      <vt:lpstr>KAD I KAKO?</vt:lpstr>
      <vt:lpstr>POVOD</vt:lpstr>
      <vt:lpstr>NA KOJE ZEMLJE SE ODNOSI?</vt:lpstr>
      <vt:lpstr>KRAJ RATA</vt:lpstr>
      <vt:lpstr>ZAŠTO JE KARLO 1. IZGUBIO </vt:lpstr>
      <vt:lpstr>ZANIMLJIVOSTI</vt:lpstr>
      <vt:lpstr>SLAVNA REVOLUCIJA</vt:lpstr>
      <vt:lpstr>PowerPointova prezentacija</vt:lpstr>
      <vt:lpstr>PROBLEMI:</vt:lpstr>
      <vt:lpstr>  Slavna revolucija trajno je uspostavila parlament kao vladajuću silu Engleske — a kasnije i Ujedinjenog Kraljevstva — što predstavlja pomak s apsolutne monarhije na ustavnu monarhiju. Kada su William III i Mary II okrunjeni, prisegnuli su da će vladati prema zakonima parlamenta, a ne prema zakonima monarhije. Povelja o pravima proglašena kasnije te godine, na temelju Deklaracije o pravima koju su prihvatili William i Mary kada su bili okrunjeni, zabranjivala je katolicima ili onima koji su u braku s katolicima da traže prijestolje.</vt:lpstr>
      <vt:lpstr>IZVORI: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Engleska revolucija</dc:title>
  <dc:creator>GLAVICIC</dc:creator>
  <cp:lastModifiedBy>Windows korisnik</cp:lastModifiedBy>
  <cp:revision>12</cp:revision>
  <dcterms:modified xsi:type="dcterms:W3CDTF">2024-04-18T18:30:22Z</dcterms:modified>
</cp:coreProperties>
</file>