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6" r:id="rId4"/>
    <p:sldId id="259" r:id="rId5"/>
    <p:sldId id="261" r:id="rId6"/>
    <p:sldId id="264" r:id="rId7"/>
    <p:sldId id="260" r:id="rId8"/>
    <p:sldId id="265" r:id="rId9"/>
    <p:sldId id="262" r:id="rId10"/>
    <p:sldId id="268" r:id="rId11"/>
    <p:sldId id="257" r:id="rId12"/>
    <p:sldId id="267" r:id="rId13"/>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9DE"/>
    <a:srgbClr val="FBFAE5"/>
    <a:srgbClr val="F7F5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7" d="100"/>
          <a:sy n="97" d="100"/>
        </p:scale>
        <p:origin x="96"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1797BC4-D9A6-43F4-BC10-2CB8ADF440FE}"/>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id="{8C938222-58B8-4A9B-B699-BEC83B9186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id="{5AF5E915-0E66-42C9-8CFA-3A1B4FB1F1DD}"/>
              </a:ext>
            </a:extLst>
          </p:cNvPr>
          <p:cNvSpPr>
            <a:spLocks noGrp="1"/>
          </p:cNvSpPr>
          <p:nvPr>
            <p:ph type="dt" sz="half" idx="10"/>
          </p:nvPr>
        </p:nvSpPr>
        <p:spPr/>
        <p:txBody>
          <a:bodyPr/>
          <a:lstStyle/>
          <a:p>
            <a:fld id="{4C063978-4774-4D6E-8B69-AC2547984858}" type="datetimeFigureOut">
              <a:rPr lang="hr-HR" smtClean="0"/>
              <a:t>7.3.2024.</a:t>
            </a:fld>
            <a:endParaRPr lang="hr-HR"/>
          </a:p>
        </p:txBody>
      </p:sp>
      <p:sp>
        <p:nvSpPr>
          <p:cNvPr id="5" name="Rezervirano mjesto podnožja 4">
            <a:extLst>
              <a:ext uri="{FF2B5EF4-FFF2-40B4-BE49-F238E27FC236}">
                <a16:creationId xmlns:a16="http://schemas.microsoft.com/office/drawing/2014/main" id="{EF9A17BE-D4D7-466C-B8C4-204D78278E79}"/>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C2ECD12E-76D1-42BA-A8BE-68174C47D6B9}"/>
              </a:ext>
            </a:extLst>
          </p:cNvPr>
          <p:cNvSpPr>
            <a:spLocks noGrp="1"/>
          </p:cNvSpPr>
          <p:nvPr>
            <p:ph type="sldNum" sz="quarter" idx="12"/>
          </p:nvPr>
        </p:nvSpPr>
        <p:spPr/>
        <p:txBody>
          <a:bodyPr/>
          <a:lstStyle/>
          <a:p>
            <a:fld id="{46A21181-C0CE-4545-B65E-7F80FD0D5E42}" type="slidenum">
              <a:rPr lang="hr-HR" smtClean="0"/>
              <a:t>‹#›</a:t>
            </a:fld>
            <a:endParaRPr lang="hr-HR"/>
          </a:p>
        </p:txBody>
      </p:sp>
    </p:spTree>
    <p:extLst>
      <p:ext uri="{BB962C8B-B14F-4D97-AF65-F5344CB8AC3E}">
        <p14:creationId xmlns:p14="http://schemas.microsoft.com/office/powerpoint/2010/main" val="3436699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6B64CA9-B3CC-435A-8C74-A3A0EBAD9460}"/>
              </a:ext>
            </a:extLst>
          </p:cNvPr>
          <p:cNvSpPr>
            <a:spLocks noGrp="1"/>
          </p:cNvSpPr>
          <p:nvPr>
            <p:ph type="title"/>
          </p:nvPr>
        </p:nvSpPr>
        <p:spPr/>
        <p:txBody>
          <a:bodyPr/>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F590FCBB-7237-4494-A287-046A600458FE}"/>
              </a:ext>
            </a:extLst>
          </p:cNvPr>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a:extLst>
              <a:ext uri="{FF2B5EF4-FFF2-40B4-BE49-F238E27FC236}">
                <a16:creationId xmlns:a16="http://schemas.microsoft.com/office/drawing/2014/main" id="{E5012EC7-4D5C-4E7A-B654-ED78DCD0E4FF}"/>
              </a:ext>
            </a:extLst>
          </p:cNvPr>
          <p:cNvSpPr>
            <a:spLocks noGrp="1"/>
          </p:cNvSpPr>
          <p:nvPr>
            <p:ph type="dt" sz="half" idx="10"/>
          </p:nvPr>
        </p:nvSpPr>
        <p:spPr/>
        <p:txBody>
          <a:bodyPr/>
          <a:lstStyle/>
          <a:p>
            <a:fld id="{4C063978-4774-4D6E-8B69-AC2547984858}" type="datetimeFigureOut">
              <a:rPr lang="hr-HR" smtClean="0"/>
              <a:t>7.3.2024.</a:t>
            </a:fld>
            <a:endParaRPr lang="hr-HR"/>
          </a:p>
        </p:txBody>
      </p:sp>
      <p:sp>
        <p:nvSpPr>
          <p:cNvPr id="5" name="Rezervirano mjesto podnožja 4">
            <a:extLst>
              <a:ext uri="{FF2B5EF4-FFF2-40B4-BE49-F238E27FC236}">
                <a16:creationId xmlns:a16="http://schemas.microsoft.com/office/drawing/2014/main" id="{2A0173ED-7D55-4780-8A7C-2380943FB44F}"/>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48CAB6A8-9B17-4491-9CAC-1F67BA1115FC}"/>
              </a:ext>
            </a:extLst>
          </p:cNvPr>
          <p:cNvSpPr>
            <a:spLocks noGrp="1"/>
          </p:cNvSpPr>
          <p:nvPr>
            <p:ph type="sldNum" sz="quarter" idx="12"/>
          </p:nvPr>
        </p:nvSpPr>
        <p:spPr/>
        <p:txBody>
          <a:bodyPr/>
          <a:lstStyle/>
          <a:p>
            <a:fld id="{46A21181-C0CE-4545-B65E-7F80FD0D5E42}" type="slidenum">
              <a:rPr lang="hr-HR" smtClean="0"/>
              <a:t>‹#›</a:t>
            </a:fld>
            <a:endParaRPr lang="hr-HR"/>
          </a:p>
        </p:txBody>
      </p:sp>
    </p:spTree>
    <p:extLst>
      <p:ext uri="{BB962C8B-B14F-4D97-AF65-F5344CB8AC3E}">
        <p14:creationId xmlns:p14="http://schemas.microsoft.com/office/powerpoint/2010/main" val="2194184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id="{A5FD5855-4560-43CE-89E3-C3F29C2F6FDF}"/>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F2C73CC3-C9C2-40D7-9C94-EE4AD541C658}"/>
              </a:ext>
            </a:extLst>
          </p:cNvPr>
          <p:cNvSpPr>
            <a:spLocks noGrp="1"/>
          </p:cNvSpPr>
          <p:nvPr>
            <p:ph type="body" orient="vert" idx="1"/>
          </p:nvPr>
        </p:nvSpPr>
        <p:spPr>
          <a:xfrm>
            <a:off x="838200" y="365125"/>
            <a:ext cx="7734300" cy="5811838"/>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a:extLst>
              <a:ext uri="{FF2B5EF4-FFF2-40B4-BE49-F238E27FC236}">
                <a16:creationId xmlns:a16="http://schemas.microsoft.com/office/drawing/2014/main" id="{C51D8855-C611-44C5-AA13-6C492E55B8A2}"/>
              </a:ext>
            </a:extLst>
          </p:cNvPr>
          <p:cNvSpPr>
            <a:spLocks noGrp="1"/>
          </p:cNvSpPr>
          <p:nvPr>
            <p:ph type="dt" sz="half" idx="10"/>
          </p:nvPr>
        </p:nvSpPr>
        <p:spPr/>
        <p:txBody>
          <a:bodyPr/>
          <a:lstStyle/>
          <a:p>
            <a:fld id="{4C063978-4774-4D6E-8B69-AC2547984858}" type="datetimeFigureOut">
              <a:rPr lang="hr-HR" smtClean="0"/>
              <a:t>7.3.2024.</a:t>
            </a:fld>
            <a:endParaRPr lang="hr-HR"/>
          </a:p>
        </p:txBody>
      </p:sp>
      <p:sp>
        <p:nvSpPr>
          <p:cNvPr id="5" name="Rezervirano mjesto podnožja 4">
            <a:extLst>
              <a:ext uri="{FF2B5EF4-FFF2-40B4-BE49-F238E27FC236}">
                <a16:creationId xmlns:a16="http://schemas.microsoft.com/office/drawing/2014/main" id="{1468E6BE-67F8-4749-95EC-95DE32045536}"/>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E2D25475-53FE-4A58-A1E1-7221CE5BF989}"/>
              </a:ext>
            </a:extLst>
          </p:cNvPr>
          <p:cNvSpPr>
            <a:spLocks noGrp="1"/>
          </p:cNvSpPr>
          <p:nvPr>
            <p:ph type="sldNum" sz="quarter" idx="12"/>
          </p:nvPr>
        </p:nvSpPr>
        <p:spPr/>
        <p:txBody>
          <a:bodyPr/>
          <a:lstStyle/>
          <a:p>
            <a:fld id="{46A21181-C0CE-4545-B65E-7F80FD0D5E42}" type="slidenum">
              <a:rPr lang="hr-HR" smtClean="0"/>
              <a:t>‹#›</a:t>
            </a:fld>
            <a:endParaRPr lang="hr-HR"/>
          </a:p>
        </p:txBody>
      </p:sp>
    </p:spTree>
    <p:extLst>
      <p:ext uri="{BB962C8B-B14F-4D97-AF65-F5344CB8AC3E}">
        <p14:creationId xmlns:p14="http://schemas.microsoft.com/office/powerpoint/2010/main" val="3052737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5268FC1-4D1D-4F1D-9504-5507B574ED5E}"/>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96E3108F-16CE-443D-901F-96DAB0B6403B}"/>
              </a:ext>
            </a:extLst>
          </p:cNvPr>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a:extLst>
              <a:ext uri="{FF2B5EF4-FFF2-40B4-BE49-F238E27FC236}">
                <a16:creationId xmlns:a16="http://schemas.microsoft.com/office/drawing/2014/main" id="{2EC5CC8F-5199-4DC4-BBC7-3CCED681ABB5}"/>
              </a:ext>
            </a:extLst>
          </p:cNvPr>
          <p:cNvSpPr>
            <a:spLocks noGrp="1"/>
          </p:cNvSpPr>
          <p:nvPr>
            <p:ph type="dt" sz="half" idx="10"/>
          </p:nvPr>
        </p:nvSpPr>
        <p:spPr/>
        <p:txBody>
          <a:bodyPr/>
          <a:lstStyle/>
          <a:p>
            <a:fld id="{4C063978-4774-4D6E-8B69-AC2547984858}" type="datetimeFigureOut">
              <a:rPr lang="hr-HR" smtClean="0"/>
              <a:t>7.3.2024.</a:t>
            </a:fld>
            <a:endParaRPr lang="hr-HR"/>
          </a:p>
        </p:txBody>
      </p:sp>
      <p:sp>
        <p:nvSpPr>
          <p:cNvPr id="5" name="Rezervirano mjesto podnožja 4">
            <a:extLst>
              <a:ext uri="{FF2B5EF4-FFF2-40B4-BE49-F238E27FC236}">
                <a16:creationId xmlns:a16="http://schemas.microsoft.com/office/drawing/2014/main" id="{769B3A70-FC09-4F0F-9A89-50B3832DC63E}"/>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A2FED730-6B73-4FED-82E6-7D14FE176007}"/>
              </a:ext>
            </a:extLst>
          </p:cNvPr>
          <p:cNvSpPr>
            <a:spLocks noGrp="1"/>
          </p:cNvSpPr>
          <p:nvPr>
            <p:ph type="sldNum" sz="quarter" idx="12"/>
          </p:nvPr>
        </p:nvSpPr>
        <p:spPr/>
        <p:txBody>
          <a:bodyPr/>
          <a:lstStyle/>
          <a:p>
            <a:fld id="{46A21181-C0CE-4545-B65E-7F80FD0D5E42}" type="slidenum">
              <a:rPr lang="hr-HR" smtClean="0"/>
              <a:t>‹#›</a:t>
            </a:fld>
            <a:endParaRPr lang="hr-HR"/>
          </a:p>
        </p:txBody>
      </p:sp>
    </p:spTree>
    <p:extLst>
      <p:ext uri="{BB962C8B-B14F-4D97-AF65-F5344CB8AC3E}">
        <p14:creationId xmlns:p14="http://schemas.microsoft.com/office/powerpoint/2010/main" val="2927066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ED87D87-61E3-4DD2-A47B-112D02CFAEEE}"/>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p>
        </p:txBody>
      </p:sp>
      <p:sp>
        <p:nvSpPr>
          <p:cNvPr id="3" name="Rezervirano mjesto teksta 2">
            <a:extLst>
              <a:ext uri="{FF2B5EF4-FFF2-40B4-BE49-F238E27FC236}">
                <a16:creationId xmlns:a16="http://schemas.microsoft.com/office/drawing/2014/main" id="{88CD5E95-E050-485A-AD33-5889465387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Uredite stilove teksta matrice</a:t>
            </a:r>
          </a:p>
        </p:txBody>
      </p:sp>
      <p:sp>
        <p:nvSpPr>
          <p:cNvPr id="4" name="Rezervirano mjesto datuma 3">
            <a:extLst>
              <a:ext uri="{FF2B5EF4-FFF2-40B4-BE49-F238E27FC236}">
                <a16:creationId xmlns:a16="http://schemas.microsoft.com/office/drawing/2014/main" id="{1C6FB130-A82C-49B7-AF09-62A14AA9D5F4}"/>
              </a:ext>
            </a:extLst>
          </p:cNvPr>
          <p:cNvSpPr>
            <a:spLocks noGrp="1"/>
          </p:cNvSpPr>
          <p:nvPr>
            <p:ph type="dt" sz="half" idx="10"/>
          </p:nvPr>
        </p:nvSpPr>
        <p:spPr/>
        <p:txBody>
          <a:bodyPr/>
          <a:lstStyle/>
          <a:p>
            <a:fld id="{4C063978-4774-4D6E-8B69-AC2547984858}" type="datetimeFigureOut">
              <a:rPr lang="hr-HR" smtClean="0"/>
              <a:t>7.3.2024.</a:t>
            </a:fld>
            <a:endParaRPr lang="hr-HR"/>
          </a:p>
        </p:txBody>
      </p:sp>
      <p:sp>
        <p:nvSpPr>
          <p:cNvPr id="5" name="Rezervirano mjesto podnožja 4">
            <a:extLst>
              <a:ext uri="{FF2B5EF4-FFF2-40B4-BE49-F238E27FC236}">
                <a16:creationId xmlns:a16="http://schemas.microsoft.com/office/drawing/2014/main" id="{FB75CB61-27CD-4A0A-8513-7FE78BE419DF}"/>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A1A7D2DE-8306-46C5-8022-2F9849633BD3}"/>
              </a:ext>
            </a:extLst>
          </p:cNvPr>
          <p:cNvSpPr>
            <a:spLocks noGrp="1"/>
          </p:cNvSpPr>
          <p:nvPr>
            <p:ph type="sldNum" sz="quarter" idx="12"/>
          </p:nvPr>
        </p:nvSpPr>
        <p:spPr/>
        <p:txBody>
          <a:bodyPr/>
          <a:lstStyle/>
          <a:p>
            <a:fld id="{46A21181-C0CE-4545-B65E-7F80FD0D5E42}" type="slidenum">
              <a:rPr lang="hr-HR" smtClean="0"/>
              <a:t>‹#›</a:t>
            </a:fld>
            <a:endParaRPr lang="hr-HR"/>
          </a:p>
        </p:txBody>
      </p:sp>
    </p:spTree>
    <p:extLst>
      <p:ext uri="{BB962C8B-B14F-4D97-AF65-F5344CB8AC3E}">
        <p14:creationId xmlns:p14="http://schemas.microsoft.com/office/powerpoint/2010/main" val="2687887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3B5434A-6932-4F5F-833C-643C3C3D2922}"/>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2AB5065A-EECD-4579-AEB7-F3788F122138}"/>
              </a:ext>
            </a:extLst>
          </p:cNvPr>
          <p:cNvSpPr>
            <a:spLocks noGrp="1"/>
          </p:cNvSpPr>
          <p:nvPr>
            <p:ph sz="half" idx="1"/>
          </p:nvPr>
        </p:nvSpPr>
        <p:spPr>
          <a:xfrm>
            <a:off x="838200" y="1825625"/>
            <a:ext cx="51816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sadržaja 3">
            <a:extLst>
              <a:ext uri="{FF2B5EF4-FFF2-40B4-BE49-F238E27FC236}">
                <a16:creationId xmlns:a16="http://schemas.microsoft.com/office/drawing/2014/main" id="{3968483B-521E-4904-ABB5-2DA8D3DEAAB9}"/>
              </a:ext>
            </a:extLst>
          </p:cNvPr>
          <p:cNvSpPr>
            <a:spLocks noGrp="1"/>
          </p:cNvSpPr>
          <p:nvPr>
            <p:ph sz="half" idx="2"/>
          </p:nvPr>
        </p:nvSpPr>
        <p:spPr>
          <a:xfrm>
            <a:off x="6172200" y="1825625"/>
            <a:ext cx="51816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a:extLst>
              <a:ext uri="{FF2B5EF4-FFF2-40B4-BE49-F238E27FC236}">
                <a16:creationId xmlns:a16="http://schemas.microsoft.com/office/drawing/2014/main" id="{6F6CE898-84F6-4A91-A1F1-6F9C5562B3B2}"/>
              </a:ext>
            </a:extLst>
          </p:cNvPr>
          <p:cNvSpPr>
            <a:spLocks noGrp="1"/>
          </p:cNvSpPr>
          <p:nvPr>
            <p:ph type="dt" sz="half" idx="10"/>
          </p:nvPr>
        </p:nvSpPr>
        <p:spPr/>
        <p:txBody>
          <a:bodyPr/>
          <a:lstStyle/>
          <a:p>
            <a:fld id="{4C063978-4774-4D6E-8B69-AC2547984858}" type="datetimeFigureOut">
              <a:rPr lang="hr-HR" smtClean="0"/>
              <a:t>7.3.2024.</a:t>
            </a:fld>
            <a:endParaRPr lang="hr-HR"/>
          </a:p>
        </p:txBody>
      </p:sp>
      <p:sp>
        <p:nvSpPr>
          <p:cNvPr id="6" name="Rezervirano mjesto podnožja 5">
            <a:extLst>
              <a:ext uri="{FF2B5EF4-FFF2-40B4-BE49-F238E27FC236}">
                <a16:creationId xmlns:a16="http://schemas.microsoft.com/office/drawing/2014/main" id="{935A65B8-7600-4E00-88C1-75C262447C04}"/>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94D8E51E-7E34-4BC5-9E15-1ACA3457F722}"/>
              </a:ext>
            </a:extLst>
          </p:cNvPr>
          <p:cNvSpPr>
            <a:spLocks noGrp="1"/>
          </p:cNvSpPr>
          <p:nvPr>
            <p:ph type="sldNum" sz="quarter" idx="12"/>
          </p:nvPr>
        </p:nvSpPr>
        <p:spPr/>
        <p:txBody>
          <a:bodyPr/>
          <a:lstStyle/>
          <a:p>
            <a:fld id="{46A21181-C0CE-4545-B65E-7F80FD0D5E42}" type="slidenum">
              <a:rPr lang="hr-HR" smtClean="0"/>
              <a:t>‹#›</a:t>
            </a:fld>
            <a:endParaRPr lang="hr-HR"/>
          </a:p>
        </p:txBody>
      </p:sp>
    </p:spTree>
    <p:extLst>
      <p:ext uri="{BB962C8B-B14F-4D97-AF65-F5344CB8AC3E}">
        <p14:creationId xmlns:p14="http://schemas.microsoft.com/office/powerpoint/2010/main" val="3287424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39FBB27-802B-45F8-B7D8-4D9DD045104F}"/>
              </a:ext>
            </a:extLst>
          </p:cNvPr>
          <p:cNvSpPr>
            <a:spLocks noGrp="1"/>
          </p:cNvSpPr>
          <p:nvPr>
            <p:ph type="title"/>
          </p:nvPr>
        </p:nvSpPr>
        <p:spPr>
          <a:xfrm>
            <a:off x="839788" y="365125"/>
            <a:ext cx="10515600" cy="1325563"/>
          </a:xfrm>
        </p:spPr>
        <p:txBody>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FF84D8CD-9A0A-4C2D-B192-D51AF289AD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4" name="Rezervirano mjesto sadržaja 3">
            <a:extLst>
              <a:ext uri="{FF2B5EF4-FFF2-40B4-BE49-F238E27FC236}">
                <a16:creationId xmlns:a16="http://schemas.microsoft.com/office/drawing/2014/main" id="{7B99DE11-BA09-4608-8D72-F32C13E5F2C5}"/>
              </a:ext>
            </a:extLst>
          </p:cNvPr>
          <p:cNvSpPr>
            <a:spLocks noGrp="1"/>
          </p:cNvSpPr>
          <p:nvPr>
            <p:ph sz="half" idx="2"/>
          </p:nvPr>
        </p:nvSpPr>
        <p:spPr>
          <a:xfrm>
            <a:off x="839788" y="2505075"/>
            <a:ext cx="5157787"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teksta 4">
            <a:extLst>
              <a:ext uri="{FF2B5EF4-FFF2-40B4-BE49-F238E27FC236}">
                <a16:creationId xmlns:a16="http://schemas.microsoft.com/office/drawing/2014/main" id="{6C095103-3B93-4855-BEF4-3945211CAB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6" name="Rezervirano mjesto sadržaja 5">
            <a:extLst>
              <a:ext uri="{FF2B5EF4-FFF2-40B4-BE49-F238E27FC236}">
                <a16:creationId xmlns:a16="http://schemas.microsoft.com/office/drawing/2014/main" id="{B5751E1B-89D1-491A-A61C-7DE6009E0549}"/>
              </a:ext>
            </a:extLst>
          </p:cNvPr>
          <p:cNvSpPr>
            <a:spLocks noGrp="1"/>
          </p:cNvSpPr>
          <p:nvPr>
            <p:ph sz="quarter" idx="4"/>
          </p:nvPr>
        </p:nvSpPr>
        <p:spPr>
          <a:xfrm>
            <a:off x="6172200" y="2505075"/>
            <a:ext cx="5183188"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Rezervirano mjesto datuma 6">
            <a:extLst>
              <a:ext uri="{FF2B5EF4-FFF2-40B4-BE49-F238E27FC236}">
                <a16:creationId xmlns:a16="http://schemas.microsoft.com/office/drawing/2014/main" id="{5C34F089-1D8B-43E6-A0C7-B350735FAFFD}"/>
              </a:ext>
            </a:extLst>
          </p:cNvPr>
          <p:cNvSpPr>
            <a:spLocks noGrp="1"/>
          </p:cNvSpPr>
          <p:nvPr>
            <p:ph type="dt" sz="half" idx="10"/>
          </p:nvPr>
        </p:nvSpPr>
        <p:spPr/>
        <p:txBody>
          <a:bodyPr/>
          <a:lstStyle/>
          <a:p>
            <a:fld id="{4C063978-4774-4D6E-8B69-AC2547984858}" type="datetimeFigureOut">
              <a:rPr lang="hr-HR" smtClean="0"/>
              <a:t>7.3.2024.</a:t>
            </a:fld>
            <a:endParaRPr lang="hr-HR"/>
          </a:p>
        </p:txBody>
      </p:sp>
      <p:sp>
        <p:nvSpPr>
          <p:cNvPr id="8" name="Rezervirano mjesto podnožja 7">
            <a:extLst>
              <a:ext uri="{FF2B5EF4-FFF2-40B4-BE49-F238E27FC236}">
                <a16:creationId xmlns:a16="http://schemas.microsoft.com/office/drawing/2014/main" id="{16E0BF0C-665B-44BB-835E-4880AE8ADCB8}"/>
              </a:ext>
            </a:extLst>
          </p:cNvPr>
          <p:cNvSpPr>
            <a:spLocks noGrp="1"/>
          </p:cNvSpPr>
          <p:nvPr>
            <p:ph type="ftr" sz="quarter" idx="11"/>
          </p:nvPr>
        </p:nvSpPr>
        <p:spPr/>
        <p:txBody>
          <a:bodyPr/>
          <a:lstStyle/>
          <a:p>
            <a:endParaRPr lang="hr-HR"/>
          </a:p>
        </p:txBody>
      </p:sp>
      <p:sp>
        <p:nvSpPr>
          <p:cNvPr id="9" name="Rezervirano mjesto broja slajda 8">
            <a:extLst>
              <a:ext uri="{FF2B5EF4-FFF2-40B4-BE49-F238E27FC236}">
                <a16:creationId xmlns:a16="http://schemas.microsoft.com/office/drawing/2014/main" id="{DAB5BB89-C79A-4B0A-8EC4-0AEA6E25B630}"/>
              </a:ext>
            </a:extLst>
          </p:cNvPr>
          <p:cNvSpPr>
            <a:spLocks noGrp="1"/>
          </p:cNvSpPr>
          <p:nvPr>
            <p:ph type="sldNum" sz="quarter" idx="12"/>
          </p:nvPr>
        </p:nvSpPr>
        <p:spPr/>
        <p:txBody>
          <a:bodyPr/>
          <a:lstStyle/>
          <a:p>
            <a:fld id="{46A21181-C0CE-4545-B65E-7F80FD0D5E42}" type="slidenum">
              <a:rPr lang="hr-HR" smtClean="0"/>
              <a:t>‹#›</a:t>
            </a:fld>
            <a:endParaRPr lang="hr-HR"/>
          </a:p>
        </p:txBody>
      </p:sp>
    </p:spTree>
    <p:extLst>
      <p:ext uri="{BB962C8B-B14F-4D97-AF65-F5344CB8AC3E}">
        <p14:creationId xmlns:p14="http://schemas.microsoft.com/office/powerpoint/2010/main" val="610013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34E946C-1884-49FC-A2F2-B55893902770}"/>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id="{E958BDA6-55E2-4393-B37A-ADD9DBEF28EE}"/>
              </a:ext>
            </a:extLst>
          </p:cNvPr>
          <p:cNvSpPr>
            <a:spLocks noGrp="1"/>
          </p:cNvSpPr>
          <p:nvPr>
            <p:ph type="dt" sz="half" idx="10"/>
          </p:nvPr>
        </p:nvSpPr>
        <p:spPr/>
        <p:txBody>
          <a:bodyPr/>
          <a:lstStyle/>
          <a:p>
            <a:fld id="{4C063978-4774-4D6E-8B69-AC2547984858}" type="datetimeFigureOut">
              <a:rPr lang="hr-HR" smtClean="0"/>
              <a:t>7.3.2024.</a:t>
            </a:fld>
            <a:endParaRPr lang="hr-HR"/>
          </a:p>
        </p:txBody>
      </p:sp>
      <p:sp>
        <p:nvSpPr>
          <p:cNvPr id="4" name="Rezervirano mjesto podnožja 3">
            <a:extLst>
              <a:ext uri="{FF2B5EF4-FFF2-40B4-BE49-F238E27FC236}">
                <a16:creationId xmlns:a16="http://schemas.microsoft.com/office/drawing/2014/main" id="{AB659F0B-3A44-4CDE-8118-9D5A324D5FA9}"/>
              </a:ext>
            </a:extLst>
          </p:cNvPr>
          <p:cNvSpPr>
            <a:spLocks noGrp="1"/>
          </p:cNvSpPr>
          <p:nvPr>
            <p:ph type="ftr" sz="quarter" idx="11"/>
          </p:nvPr>
        </p:nvSpPr>
        <p:spPr/>
        <p:txBody>
          <a:bodyPr/>
          <a:lstStyle/>
          <a:p>
            <a:endParaRPr lang="hr-HR"/>
          </a:p>
        </p:txBody>
      </p:sp>
      <p:sp>
        <p:nvSpPr>
          <p:cNvPr id="5" name="Rezervirano mjesto broja slajda 4">
            <a:extLst>
              <a:ext uri="{FF2B5EF4-FFF2-40B4-BE49-F238E27FC236}">
                <a16:creationId xmlns:a16="http://schemas.microsoft.com/office/drawing/2014/main" id="{841C2E28-0963-4950-9FB5-FC802AA761A5}"/>
              </a:ext>
            </a:extLst>
          </p:cNvPr>
          <p:cNvSpPr>
            <a:spLocks noGrp="1"/>
          </p:cNvSpPr>
          <p:nvPr>
            <p:ph type="sldNum" sz="quarter" idx="12"/>
          </p:nvPr>
        </p:nvSpPr>
        <p:spPr/>
        <p:txBody>
          <a:bodyPr/>
          <a:lstStyle/>
          <a:p>
            <a:fld id="{46A21181-C0CE-4545-B65E-7F80FD0D5E42}" type="slidenum">
              <a:rPr lang="hr-HR" smtClean="0"/>
              <a:t>‹#›</a:t>
            </a:fld>
            <a:endParaRPr lang="hr-HR"/>
          </a:p>
        </p:txBody>
      </p:sp>
    </p:spTree>
    <p:extLst>
      <p:ext uri="{BB962C8B-B14F-4D97-AF65-F5344CB8AC3E}">
        <p14:creationId xmlns:p14="http://schemas.microsoft.com/office/powerpoint/2010/main" val="404187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89B59F9F-0156-41F7-AEED-19713C4996E9}"/>
              </a:ext>
            </a:extLst>
          </p:cNvPr>
          <p:cNvSpPr>
            <a:spLocks noGrp="1"/>
          </p:cNvSpPr>
          <p:nvPr>
            <p:ph type="dt" sz="half" idx="10"/>
          </p:nvPr>
        </p:nvSpPr>
        <p:spPr/>
        <p:txBody>
          <a:bodyPr/>
          <a:lstStyle/>
          <a:p>
            <a:fld id="{4C063978-4774-4D6E-8B69-AC2547984858}" type="datetimeFigureOut">
              <a:rPr lang="hr-HR" smtClean="0"/>
              <a:t>7.3.2024.</a:t>
            </a:fld>
            <a:endParaRPr lang="hr-HR"/>
          </a:p>
        </p:txBody>
      </p:sp>
      <p:sp>
        <p:nvSpPr>
          <p:cNvPr id="3" name="Rezervirano mjesto podnožja 2">
            <a:extLst>
              <a:ext uri="{FF2B5EF4-FFF2-40B4-BE49-F238E27FC236}">
                <a16:creationId xmlns:a16="http://schemas.microsoft.com/office/drawing/2014/main" id="{0B878061-621B-4316-AE7C-7BAF4A22B8ED}"/>
              </a:ext>
            </a:extLst>
          </p:cNvPr>
          <p:cNvSpPr>
            <a:spLocks noGrp="1"/>
          </p:cNvSpPr>
          <p:nvPr>
            <p:ph type="ftr" sz="quarter" idx="11"/>
          </p:nvPr>
        </p:nvSpPr>
        <p:spPr/>
        <p:txBody>
          <a:bodyPr/>
          <a:lstStyle/>
          <a:p>
            <a:endParaRPr lang="hr-HR"/>
          </a:p>
        </p:txBody>
      </p:sp>
      <p:sp>
        <p:nvSpPr>
          <p:cNvPr id="4" name="Rezervirano mjesto broja slajda 3">
            <a:extLst>
              <a:ext uri="{FF2B5EF4-FFF2-40B4-BE49-F238E27FC236}">
                <a16:creationId xmlns:a16="http://schemas.microsoft.com/office/drawing/2014/main" id="{0AC6B033-DD5F-4829-AAD9-187722986AAA}"/>
              </a:ext>
            </a:extLst>
          </p:cNvPr>
          <p:cNvSpPr>
            <a:spLocks noGrp="1"/>
          </p:cNvSpPr>
          <p:nvPr>
            <p:ph type="sldNum" sz="quarter" idx="12"/>
          </p:nvPr>
        </p:nvSpPr>
        <p:spPr/>
        <p:txBody>
          <a:bodyPr/>
          <a:lstStyle/>
          <a:p>
            <a:fld id="{46A21181-C0CE-4545-B65E-7F80FD0D5E42}" type="slidenum">
              <a:rPr lang="hr-HR" smtClean="0"/>
              <a:t>‹#›</a:t>
            </a:fld>
            <a:endParaRPr lang="hr-HR"/>
          </a:p>
        </p:txBody>
      </p:sp>
    </p:spTree>
    <p:extLst>
      <p:ext uri="{BB962C8B-B14F-4D97-AF65-F5344CB8AC3E}">
        <p14:creationId xmlns:p14="http://schemas.microsoft.com/office/powerpoint/2010/main" val="32112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FA8050E-C74B-4DD8-99C1-CD180798F862}"/>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adržaja 2">
            <a:extLst>
              <a:ext uri="{FF2B5EF4-FFF2-40B4-BE49-F238E27FC236}">
                <a16:creationId xmlns:a16="http://schemas.microsoft.com/office/drawing/2014/main" id="{BB7EB868-A1E6-44C7-90A7-D963323653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teksta 3">
            <a:extLst>
              <a:ext uri="{FF2B5EF4-FFF2-40B4-BE49-F238E27FC236}">
                <a16:creationId xmlns:a16="http://schemas.microsoft.com/office/drawing/2014/main" id="{CC63CA74-D63D-462F-B313-31E791D78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Rezervirano mjesto datuma 4">
            <a:extLst>
              <a:ext uri="{FF2B5EF4-FFF2-40B4-BE49-F238E27FC236}">
                <a16:creationId xmlns:a16="http://schemas.microsoft.com/office/drawing/2014/main" id="{83D1AAA2-8ED0-459E-BD03-487DA5876C39}"/>
              </a:ext>
            </a:extLst>
          </p:cNvPr>
          <p:cNvSpPr>
            <a:spLocks noGrp="1"/>
          </p:cNvSpPr>
          <p:nvPr>
            <p:ph type="dt" sz="half" idx="10"/>
          </p:nvPr>
        </p:nvSpPr>
        <p:spPr/>
        <p:txBody>
          <a:bodyPr/>
          <a:lstStyle/>
          <a:p>
            <a:fld id="{4C063978-4774-4D6E-8B69-AC2547984858}" type="datetimeFigureOut">
              <a:rPr lang="hr-HR" smtClean="0"/>
              <a:t>7.3.2024.</a:t>
            </a:fld>
            <a:endParaRPr lang="hr-HR"/>
          </a:p>
        </p:txBody>
      </p:sp>
      <p:sp>
        <p:nvSpPr>
          <p:cNvPr id="6" name="Rezervirano mjesto podnožja 5">
            <a:extLst>
              <a:ext uri="{FF2B5EF4-FFF2-40B4-BE49-F238E27FC236}">
                <a16:creationId xmlns:a16="http://schemas.microsoft.com/office/drawing/2014/main" id="{204F261A-6171-418E-87B3-05BE98306442}"/>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FB48B837-E057-4221-88F9-B3034D14B7B7}"/>
              </a:ext>
            </a:extLst>
          </p:cNvPr>
          <p:cNvSpPr>
            <a:spLocks noGrp="1"/>
          </p:cNvSpPr>
          <p:nvPr>
            <p:ph type="sldNum" sz="quarter" idx="12"/>
          </p:nvPr>
        </p:nvSpPr>
        <p:spPr/>
        <p:txBody>
          <a:bodyPr/>
          <a:lstStyle/>
          <a:p>
            <a:fld id="{46A21181-C0CE-4545-B65E-7F80FD0D5E42}" type="slidenum">
              <a:rPr lang="hr-HR" smtClean="0"/>
              <a:t>‹#›</a:t>
            </a:fld>
            <a:endParaRPr lang="hr-HR"/>
          </a:p>
        </p:txBody>
      </p:sp>
    </p:spTree>
    <p:extLst>
      <p:ext uri="{BB962C8B-B14F-4D97-AF65-F5344CB8AC3E}">
        <p14:creationId xmlns:p14="http://schemas.microsoft.com/office/powerpoint/2010/main" val="3847958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36682C7-401F-47B9-94C4-F5A73645AA53}"/>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like 2">
            <a:extLst>
              <a:ext uri="{FF2B5EF4-FFF2-40B4-BE49-F238E27FC236}">
                <a16:creationId xmlns:a16="http://schemas.microsoft.com/office/drawing/2014/main" id="{F685D998-2C05-45B1-A733-C2A571D3E4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a:extLst>
              <a:ext uri="{FF2B5EF4-FFF2-40B4-BE49-F238E27FC236}">
                <a16:creationId xmlns:a16="http://schemas.microsoft.com/office/drawing/2014/main" id="{FA54B1F8-22B9-4A9B-9875-963243986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Rezervirano mjesto datuma 4">
            <a:extLst>
              <a:ext uri="{FF2B5EF4-FFF2-40B4-BE49-F238E27FC236}">
                <a16:creationId xmlns:a16="http://schemas.microsoft.com/office/drawing/2014/main" id="{4E4EFD17-FC8E-4E58-B017-2BF2BF973364}"/>
              </a:ext>
            </a:extLst>
          </p:cNvPr>
          <p:cNvSpPr>
            <a:spLocks noGrp="1"/>
          </p:cNvSpPr>
          <p:nvPr>
            <p:ph type="dt" sz="half" idx="10"/>
          </p:nvPr>
        </p:nvSpPr>
        <p:spPr/>
        <p:txBody>
          <a:bodyPr/>
          <a:lstStyle/>
          <a:p>
            <a:fld id="{4C063978-4774-4D6E-8B69-AC2547984858}" type="datetimeFigureOut">
              <a:rPr lang="hr-HR" smtClean="0"/>
              <a:t>7.3.2024.</a:t>
            </a:fld>
            <a:endParaRPr lang="hr-HR"/>
          </a:p>
        </p:txBody>
      </p:sp>
      <p:sp>
        <p:nvSpPr>
          <p:cNvPr id="6" name="Rezervirano mjesto podnožja 5">
            <a:extLst>
              <a:ext uri="{FF2B5EF4-FFF2-40B4-BE49-F238E27FC236}">
                <a16:creationId xmlns:a16="http://schemas.microsoft.com/office/drawing/2014/main" id="{9D9627F8-5359-4EBB-AEF7-ECD26E7F4F36}"/>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B85EA746-CE4C-40C5-93F3-845D2A082A8B}"/>
              </a:ext>
            </a:extLst>
          </p:cNvPr>
          <p:cNvSpPr>
            <a:spLocks noGrp="1"/>
          </p:cNvSpPr>
          <p:nvPr>
            <p:ph type="sldNum" sz="quarter" idx="12"/>
          </p:nvPr>
        </p:nvSpPr>
        <p:spPr/>
        <p:txBody>
          <a:bodyPr/>
          <a:lstStyle/>
          <a:p>
            <a:fld id="{46A21181-C0CE-4545-B65E-7F80FD0D5E42}" type="slidenum">
              <a:rPr lang="hr-HR" smtClean="0"/>
              <a:t>‹#›</a:t>
            </a:fld>
            <a:endParaRPr lang="hr-HR"/>
          </a:p>
        </p:txBody>
      </p:sp>
    </p:spTree>
    <p:extLst>
      <p:ext uri="{BB962C8B-B14F-4D97-AF65-F5344CB8AC3E}">
        <p14:creationId xmlns:p14="http://schemas.microsoft.com/office/powerpoint/2010/main" val="3095820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E89FB962-C9E8-45D1-9200-99716FB7FC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8113E719-11C3-413C-B21F-E8EF846F7A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a:extLst>
              <a:ext uri="{FF2B5EF4-FFF2-40B4-BE49-F238E27FC236}">
                <a16:creationId xmlns:a16="http://schemas.microsoft.com/office/drawing/2014/main" id="{30F9C785-C1A0-4B2A-B13E-C20598E78A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63978-4774-4D6E-8B69-AC2547984858}" type="datetimeFigureOut">
              <a:rPr lang="hr-HR" smtClean="0"/>
              <a:t>7.3.2024.</a:t>
            </a:fld>
            <a:endParaRPr lang="hr-HR"/>
          </a:p>
        </p:txBody>
      </p:sp>
      <p:sp>
        <p:nvSpPr>
          <p:cNvPr id="5" name="Rezervirano mjesto podnožja 4">
            <a:extLst>
              <a:ext uri="{FF2B5EF4-FFF2-40B4-BE49-F238E27FC236}">
                <a16:creationId xmlns:a16="http://schemas.microsoft.com/office/drawing/2014/main" id="{54B25C0A-7739-4016-AD13-C948B3A80D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a:extLst>
              <a:ext uri="{FF2B5EF4-FFF2-40B4-BE49-F238E27FC236}">
                <a16:creationId xmlns:a16="http://schemas.microsoft.com/office/drawing/2014/main" id="{15A56350-8351-4628-8B89-56C4EED69A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A21181-C0CE-4545-B65E-7F80FD0D5E42}" type="slidenum">
              <a:rPr lang="hr-HR" smtClean="0"/>
              <a:t>‹#›</a:t>
            </a:fld>
            <a:endParaRPr lang="hr-HR"/>
          </a:p>
        </p:txBody>
      </p:sp>
    </p:spTree>
    <p:extLst>
      <p:ext uri="{BB962C8B-B14F-4D97-AF65-F5344CB8AC3E}">
        <p14:creationId xmlns:p14="http://schemas.microsoft.com/office/powerpoint/2010/main" val="1348386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geopolitika.news/vojna-povijest/otkrice-amerike-cetiri-putovanja-kristofora-kolumba-koja-su-promijenila-svijet/" TargetMode="External"/><Relationship Id="rId3" Type="http://schemas.openxmlformats.org/officeDocument/2006/relationships/hyperlink" Target="https://upload.wikimedia.org/wikipedia/commons/thumb/c/c2/Portrait_of_a_Man,_Said_to_be_Christopher_Columbus.jpg/220px-Portrait_of_a_Man,_Said_to_be_Christopher_Columbus.jpg" TargetMode="External"/><Relationship Id="rId7" Type="http://schemas.openxmlformats.org/officeDocument/2006/relationships/hyperlink" Target="https://punkufer.dnevnik.hr/clanak/10-zanimljivih-cinjenica-o-kristoforu-kolumbu---361308.html"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hr.wikipedia.org/wiki/Kolumbov_dan" TargetMode="External"/><Relationship Id="rId11" Type="http://schemas.openxmlformats.org/officeDocument/2006/relationships/hyperlink" Target="https://www.pressrs.ba/tko-je-otkrio-ameriku/" TargetMode="External"/><Relationship Id="rId5" Type="http://schemas.openxmlformats.org/officeDocument/2006/relationships/hyperlink" Target="https://povijest.hr/nadanasnjidan/kristofor-kolumbo-otkrio-novi-svijet-1492/" TargetMode="External"/><Relationship Id="rId10" Type="http://schemas.openxmlformats.org/officeDocument/2006/relationships/hyperlink" Target="https://t3.ftcdn.net/jpg/03/95/45/88/360_F_395458858_xKEEZO2PN3XIG0l30fLfgESFEgZtzmJn.jpg" TargetMode="External"/><Relationship Id="rId4" Type="http://schemas.openxmlformats.org/officeDocument/2006/relationships/hyperlink" Target="https://hr.wikipedia.org/wiki/Kristofor_Kolumbo" TargetMode="External"/><Relationship Id="rId9" Type="http://schemas.openxmlformats.org/officeDocument/2006/relationships/hyperlink" Target="https://www.noob.ba/wp-content/uploads/2020/08/christopher-columbus-taking-leave-american-school.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Christopher_Columbus"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DB299B5-3242-4A3F-B252-32F73C986CEB}"/>
              </a:ext>
            </a:extLst>
          </p:cNvPr>
          <p:cNvSpPr>
            <a:spLocks noGrp="1"/>
          </p:cNvSpPr>
          <p:nvPr>
            <p:ph type="ctrTitle"/>
          </p:nvPr>
        </p:nvSpPr>
        <p:spPr>
          <a:xfrm>
            <a:off x="1524000" y="481780"/>
            <a:ext cx="9143999" cy="2556387"/>
          </a:xfrm>
        </p:spPr>
        <p:txBody>
          <a:bodyPr>
            <a:normAutofit/>
          </a:bodyPr>
          <a:lstStyle/>
          <a:p>
            <a:r>
              <a:rPr lang="hr-HR" sz="6300" dirty="0">
                <a:solidFill>
                  <a:schemeClr val="bg1">
                    <a:lumMod val="95000"/>
                  </a:schemeClr>
                </a:solidFill>
                <a:latin typeface="Cambria" panose="02040503050406030204" pitchFamily="18" charset="0"/>
                <a:ea typeface="Cambria" panose="02040503050406030204" pitchFamily="18" charset="0"/>
              </a:rPr>
              <a:t>KOLUMBO</a:t>
            </a:r>
          </a:p>
        </p:txBody>
      </p:sp>
      <p:sp>
        <p:nvSpPr>
          <p:cNvPr id="3" name="Podnaslov 2">
            <a:extLst>
              <a:ext uri="{FF2B5EF4-FFF2-40B4-BE49-F238E27FC236}">
                <a16:creationId xmlns:a16="http://schemas.microsoft.com/office/drawing/2014/main" id="{49F2BA75-1C6A-42FD-8391-BE3F1C073D64}"/>
              </a:ext>
            </a:extLst>
          </p:cNvPr>
          <p:cNvSpPr>
            <a:spLocks noGrp="1"/>
          </p:cNvSpPr>
          <p:nvPr>
            <p:ph type="subTitle" idx="1"/>
          </p:nvPr>
        </p:nvSpPr>
        <p:spPr>
          <a:xfrm>
            <a:off x="1602658" y="2880852"/>
            <a:ext cx="9065341" cy="2762864"/>
          </a:xfrm>
        </p:spPr>
        <p:txBody>
          <a:bodyPr/>
          <a:lstStyle/>
          <a:p>
            <a:r>
              <a:rPr lang="hr-HR" sz="2200" dirty="0">
                <a:solidFill>
                  <a:schemeClr val="bg1">
                    <a:lumMod val="95000"/>
                  </a:schemeClr>
                </a:solidFill>
                <a:latin typeface="Cambria" panose="02040503050406030204" pitchFamily="18" charset="0"/>
                <a:ea typeface="Cambria" panose="02040503050406030204" pitchFamily="18" charset="0"/>
              </a:rPr>
              <a:t>Marija Franić 2.</a:t>
            </a:r>
            <a:r>
              <a:rPr lang="hr-HR" dirty="0">
                <a:solidFill>
                  <a:schemeClr val="bg1">
                    <a:lumMod val="95000"/>
                  </a:schemeClr>
                </a:solidFill>
              </a:rPr>
              <a:t>a</a:t>
            </a:r>
          </a:p>
        </p:txBody>
      </p:sp>
    </p:spTree>
    <p:extLst>
      <p:ext uri="{BB962C8B-B14F-4D97-AF65-F5344CB8AC3E}">
        <p14:creationId xmlns:p14="http://schemas.microsoft.com/office/powerpoint/2010/main" val="3627109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4ABD71D-35B7-4B01-8C02-49F10D9B95BC}"/>
              </a:ext>
            </a:extLst>
          </p:cNvPr>
          <p:cNvSpPr>
            <a:spLocks noGrp="1"/>
          </p:cNvSpPr>
          <p:nvPr>
            <p:ph type="title"/>
          </p:nvPr>
        </p:nvSpPr>
        <p:spPr/>
        <p:txBody>
          <a:bodyPr/>
          <a:lstStyle/>
          <a:p>
            <a:r>
              <a:rPr lang="hr-HR" b="1" dirty="0">
                <a:latin typeface="Cambria" panose="02040503050406030204" pitchFamily="18" charset="0"/>
                <a:ea typeface="Cambria" panose="02040503050406030204" pitchFamily="18" charset="0"/>
              </a:rPr>
              <a:t>Kolumbova smrt i razočarenje</a:t>
            </a:r>
          </a:p>
        </p:txBody>
      </p:sp>
      <p:sp>
        <p:nvSpPr>
          <p:cNvPr id="3" name="Rezervirano mjesto sadržaja 2">
            <a:extLst>
              <a:ext uri="{FF2B5EF4-FFF2-40B4-BE49-F238E27FC236}">
                <a16:creationId xmlns:a16="http://schemas.microsoft.com/office/drawing/2014/main" id="{7DB27379-1A08-460B-AD60-30853BEA946D}"/>
              </a:ext>
            </a:extLst>
          </p:cNvPr>
          <p:cNvSpPr>
            <a:spLocks noGrp="1"/>
          </p:cNvSpPr>
          <p:nvPr>
            <p:ph idx="1"/>
          </p:nvPr>
        </p:nvSpPr>
        <p:spPr>
          <a:xfrm>
            <a:off x="838200" y="1582994"/>
            <a:ext cx="10515600" cy="4593969"/>
          </a:xfrm>
        </p:spPr>
        <p:txBody>
          <a:bodyPr>
            <a:noAutofit/>
          </a:bodyPr>
          <a:lstStyle/>
          <a:p>
            <a:pPr>
              <a:buFont typeface="Wingdings" panose="05000000000000000000" pitchFamily="2" charset="2"/>
              <a:buChar char="Ø"/>
            </a:pPr>
            <a:r>
              <a:rPr lang="hr-HR" sz="2000" dirty="0">
                <a:latin typeface="Cambria" panose="02040503050406030204" pitchFamily="18" charset="0"/>
                <a:ea typeface="Cambria" panose="02040503050406030204" pitchFamily="18" charset="0"/>
              </a:rPr>
              <a:t>Kolumbovo razočarenje odnosi se na trenutak razočarenja ili iznenađenja koje je Kristofer Kolumbo osjećao prilikom otkrića Amerike 1492. godine. Iako je bio uvjeren da je stigao do Azije, shvatio je da je otkrio nepoznatu zemlju. Razočarenje je nastalo jer nije pronašao planirani morski put prema Aziji.</a:t>
            </a:r>
          </a:p>
          <a:p>
            <a:pPr>
              <a:buFont typeface="Wingdings" panose="05000000000000000000" pitchFamily="2" charset="2"/>
              <a:buChar char="Ø"/>
            </a:pPr>
            <a:r>
              <a:rPr lang="hr-HR" sz="2000" dirty="0">
                <a:latin typeface="Cambria" panose="02040503050406030204" pitchFamily="18" charset="0"/>
                <a:ea typeface="Cambria" panose="02040503050406030204" pitchFamily="18" charset="0"/>
              </a:rPr>
              <a:t>Kristofer Kolumbo preminuo je 20. svibnja 1506. godine u </a:t>
            </a:r>
            <a:r>
              <a:rPr lang="hr-HR" sz="2000" dirty="0" err="1">
                <a:latin typeface="Cambria" panose="02040503050406030204" pitchFamily="18" charset="0"/>
                <a:ea typeface="Cambria" panose="02040503050406030204" pitchFamily="18" charset="0"/>
              </a:rPr>
              <a:t>Valladolidu</a:t>
            </a:r>
            <a:r>
              <a:rPr lang="hr-HR" sz="2000" dirty="0">
                <a:latin typeface="Cambria" panose="02040503050406030204" pitchFamily="18" charset="0"/>
                <a:ea typeface="Cambria" panose="02040503050406030204" pitchFamily="18" charset="0"/>
              </a:rPr>
              <a:t>, Španjolska. U to vrijeme vladale su nesuglasice oko njegovih otkrića, a on je patio od bolesti koja se s godinama pogoršavala. Točan uzrok njegove smrti nije poznat ali vjeruje se da je povezan s artritisom ili reumatizmom.</a:t>
            </a:r>
          </a:p>
          <a:p>
            <a:pPr>
              <a:buFont typeface="Wingdings" panose="05000000000000000000" pitchFamily="2" charset="2"/>
              <a:buChar char="Ø"/>
            </a:pPr>
            <a:r>
              <a:rPr lang="hr-HR" sz="2000" dirty="0">
                <a:latin typeface="Cambria" panose="02040503050406030204" pitchFamily="18" charset="0"/>
                <a:ea typeface="Cambria" panose="02040503050406030204" pitchFamily="18" charset="0"/>
              </a:rPr>
              <a:t>Kolumbov grob ima složenu povijest. Prvobitno je bio smješten u Španjolskom gradu </a:t>
            </a:r>
            <a:r>
              <a:rPr lang="hr-HR" sz="2000" dirty="0" err="1">
                <a:latin typeface="Cambria" panose="02040503050406030204" pitchFamily="18" charset="0"/>
                <a:ea typeface="Cambria" panose="02040503050406030204" pitchFamily="18" charset="0"/>
              </a:rPr>
              <a:t>Valladolidu</a:t>
            </a:r>
            <a:r>
              <a:rPr lang="hr-HR" sz="2000" dirty="0">
                <a:latin typeface="Cambria" panose="02040503050406030204" pitchFamily="18" charset="0"/>
                <a:ea typeface="Cambria" panose="02040503050406030204" pitchFamily="18" charset="0"/>
              </a:rPr>
              <a:t>. Kasnije su njegovi posmrtni ostatci preneseni u Dominikansku Republiku na otok </a:t>
            </a:r>
            <a:r>
              <a:rPr lang="hr-HR" sz="2000" dirty="0" err="1">
                <a:latin typeface="Cambria" panose="02040503050406030204" pitchFamily="18" charset="0"/>
                <a:ea typeface="Cambria" panose="02040503050406030204" pitchFamily="18" charset="0"/>
              </a:rPr>
              <a:t>Hispaniolu</a:t>
            </a:r>
            <a:r>
              <a:rPr lang="hr-HR" sz="2000" dirty="0">
                <a:latin typeface="Cambria" panose="02040503050406030204" pitchFamily="18" charset="0"/>
                <a:ea typeface="Cambria" panose="02040503050406030204" pitchFamily="18" charset="0"/>
              </a:rPr>
              <a:t>. Godine 1542. premješteni su u samostan La </a:t>
            </a:r>
            <a:r>
              <a:rPr lang="hr-HR" sz="2000" dirty="0" err="1">
                <a:latin typeface="Cambria" panose="02040503050406030204" pitchFamily="18" charset="0"/>
                <a:ea typeface="Cambria" panose="02040503050406030204" pitchFamily="18" charset="0"/>
              </a:rPr>
              <a:t>Cartuja</a:t>
            </a:r>
            <a:r>
              <a:rPr lang="hr-HR" sz="2000" dirty="0">
                <a:latin typeface="Cambria" panose="02040503050406030204" pitchFamily="18" charset="0"/>
                <a:ea typeface="Cambria" panose="02040503050406030204" pitchFamily="18" charset="0"/>
              </a:rPr>
              <a:t> u Sevilli, Španjolska, prema želji njegova sina Diega. </a:t>
            </a:r>
          </a:p>
          <a:p>
            <a:pPr>
              <a:buFont typeface="Wingdings" panose="05000000000000000000" pitchFamily="2" charset="2"/>
              <a:buChar char="Ø"/>
            </a:pPr>
            <a:r>
              <a:rPr lang="hr-HR" sz="2000" dirty="0">
                <a:latin typeface="Cambria" panose="02040503050406030204" pitchFamily="18" charset="0"/>
                <a:ea typeface="Cambria" panose="02040503050406030204" pitchFamily="18" charset="0"/>
              </a:rPr>
              <a:t>Zbog političkih i teritorijalnih razloga grob je još nekoliko puta premješten. Naposljetku, 1899. godine, kada su SAD preuzele vlast na Kubi, Kolumbovi posmrtni ostatci preseljeni su u katedralu u Havani. Godine 1902., ponovno su preneseni u Sevillu, gdje se i danas nalazi grob Kristofera Kolumba.</a:t>
            </a:r>
          </a:p>
        </p:txBody>
      </p:sp>
    </p:spTree>
    <p:extLst>
      <p:ext uri="{BB962C8B-B14F-4D97-AF65-F5344CB8AC3E}">
        <p14:creationId xmlns:p14="http://schemas.microsoft.com/office/powerpoint/2010/main" val="179283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E3770C7-B677-4128-A05B-A3EB1D93826A}"/>
              </a:ext>
            </a:extLst>
          </p:cNvPr>
          <p:cNvSpPr>
            <a:spLocks noGrp="1"/>
          </p:cNvSpPr>
          <p:nvPr>
            <p:ph type="title"/>
          </p:nvPr>
        </p:nvSpPr>
        <p:spPr/>
        <p:txBody>
          <a:bodyPr/>
          <a:lstStyle/>
          <a:p>
            <a:r>
              <a:rPr lang="hr-HR" dirty="0">
                <a:latin typeface="Cambria" panose="02040503050406030204" pitchFamily="18" charset="0"/>
                <a:ea typeface="Cambria" panose="02040503050406030204" pitchFamily="18" charset="0"/>
              </a:rPr>
              <a:t>Izvori</a:t>
            </a:r>
          </a:p>
        </p:txBody>
      </p:sp>
      <p:sp>
        <p:nvSpPr>
          <p:cNvPr id="3" name="Rezervirano mjesto sadržaja 2">
            <a:extLst>
              <a:ext uri="{FF2B5EF4-FFF2-40B4-BE49-F238E27FC236}">
                <a16:creationId xmlns:a16="http://schemas.microsoft.com/office/drawing/2014/main" id="{E822A733-B23D-4A2A-9109-7EB5F59F976B}"/>
              </a:ext>
            </a:extLst>
          </p:cNvPr>
          <p:cNvSpPr>
            <a:spLocks noGrp="1"/>
          </p:cNvSpPr>
          <p:nvPr>
            <p:ph idx="1"/>
          </p:nvPr>
        </p:nvSpPr>
        <p:spPr>
          <a:xfrm>
            <a:off x="838200" y="1690688"/>
            <a:ext cx="10515600" cy="4486275"/>
          </a:xfrm>
        </p:spPr>
        <p:txBody>
          <a:bodyPr>
            <a:normAutofit fontScale="47500" lnSpcReduction="20000"/>
          </a:bodyPr>
          <a:lstStyle/>
          <a:p>
            <a:r>
              <a:rPr lang="hr-HR" dirty="0">
                <a:hlinkClick r:id="rId3"/>
              </a:rPr>
              <a:t>https://upload.wikimedia.org/wikipedia/commons/thumb/c/c2/Portrait_of_a_Man%2C_Said_to_be_Christopher_Columbus.jpg/220px-Portrait_of_a_Man%2C_Said_to_be_Christopher_Columbus.jpg</a:t>
            </a:r>
            <a:endParaRPr lang="hr-HR" dirty="0"/>
          </a:p>
          <a:p>
            <a:r>
              <a:rPr lang="hr-HR" dirty="0">
                <a:hlinkClick r:id="rId4"/>
              </a:rPr>
              <a:t>https://hr.wikipedia.org/wiki/Kristofor_Kolumbo</a:t>
            </a:r>
            <a:endParaRPr lang="hr-HR" dirty="0"/>
          </a:p>
          <a:p>
            <a:r>
              <a:rPr lang="hr-HR" dirty="0"/>
              <a:t>https://www.google.com/url?sa=i&amp;url=https%3A%2F%2Fwww.history.com%2Fthis-day-in-history%2Fcolumbus-reaches-the-new-world&amp;psig=AOvVaw0WmsOgjgA_jb-4pEwiVD4P&amp;ust=1709907028311000&amp;source=images&amp;cd=vfe&amp;opi=89978449&amp;ved=0CBUQjhxqFwoTCJib8Z6q4oQDFQAAAAAdAAAAABAE</a:t>
            </a:r>
          </a:p>
          <a:p>
            <a:r>
              <a:rPr lang="hr-HR" dirty="0">
                <a:hlinkClick r:id="rId5"/>
              </a:rPr>
              <a:t>https://povijest.hr/nadanasnjidan/kristofor-kolumbo-otkrio-novi-svijet-1492/</a:t>
            </a:r>
            <a:endParaRPr lang="hr-HR" dirty="0"/>
          </a:p>
          <a:p>
            <a:r>
              <a:rPr lang="hr-HR" dirty="0">
                <a:hlinkClick r:id="rId6"/>
              </a:rPr>
              <a:t>https://hr.wikipedia.org/wiki/Kolumbov_dan</a:t>
            </a:r>
            <a:endParaRPr lang="hr-HR" dirty="0"/>
          </a:p>
          <a:p>
            <a:r>
              <a:rPr lang="hr-HR" dirty="0">
                <a:hlinkClick r:id="rId7"/>
              </a:rPr>
              <a:t>https://punkufer.dnevnik.hr/clanak/10-zanimljivih-cinjenica-o-kristoforu-kolumbu---361308.html</a:t>
            </a:r>
            <a:endParaRPr lang="hr-HR" dirty="0"/>
          </a:p>
          <a:p>
            <a:r>
              <a:rPr lang="hr-HR" dirty="0">
                <a:hlinkClick r:id="rId8"/>
              </a:rPr>
              <a:t>https://www.geopolitika.news/vojna-povijest/otkrice-amerike-cetiri-putovanja-kristofora-kolumba-koja-su-promijenila-svijet/</a:t>
            </a:r>
            <a:endParaRPr lang="hr-HR" dirty="0"/>
          </a:p>
          <a:p>
            <a:r>
              <a:rPr lang="hr-HR" dirty="0"/>
              <a:t>https://sothebys-md.brightspotcdn.com/dims4/default/da25b6d/2147483647/strip/true/crop/1824x1120+0+0/resize/2048x1258!/quality/90/?url=http%3A%2F%2Fsothebys-brightspot.s3.amazonaws.com%2Fmedia-desk%2F7b%2F02%2Fa77622b84a72a5b9d913bc5885c7%2Fn10466-25-bmwww-web.jpg</a:t>
            </a:r>
          </a:p>
          <a:p>
            <a:r>
              <a:rPr lang="hr-HR" dirty="0">
                <a:hlinkClick r:id="rId9"/>
              </a:rPr>
              <a:t>https://www.noob.ba/wp-content/uploads/2020/08/christopher-columbus-taking-leave-american-school.jpg</a:t>
            </a:r>
            <a:endParaRPr lang="hr-HR" dirty="0"/>
          </a:p>
          <a:p>
            <a:r>
              <a:rPr lang="hr-HR" dirty="0">
                <a:hlinkClick r:id="rId10"/>
              </a:rPr>
              <a:t>https://t3.ftcdn.net/jpg/03/95/45/88/360_F_395458858_xKEEZO2PN3XIG0l30fLfgESFEgZtzmJn.jpg</a:t>
            </a:r>
            <a:endParaRPr lang="hr-HR" dirty="0"/>
          </a:p>
          <a:p>
            <a:r>
              <a:rPr lang="hr-HR" dirty="0">
                <a:hlinkClick r:id="rId11"/>
              </a:rPr>
              <a:t>https://www.pressrs.ba/tko-je-otkrio-ameriku/</a:t>
            </a:r>
            <a:endParaRPr lang="hr-HR" dirty="0"/>
          </a:p>
          <a:p>
            <a:r>
              <a:rPr lang="hr-HR" dirty="0"/>
              <a:t>https://www.google.com/url?sa=t&amp;rct=j&amp;q=&amp;esrc=s&amp;source=web&amp;cd=&amp;ved=2ahUKEwjS8bC5h-OEAxVXgP0HHeh0AVwQFnoECBUQAQ&amp;url=https%3A%2F%2Fpovijest.hr%2Fnadanasnjidan%2Fneobicna-sudbina-posmrtnih-ostataka-kristofora-kolumba-1506%2F&amp;usg=AOvVaw3f92GsKiPtgz1HVVxDHw3A&amp;opi=89978449</a:t>
            </a:r>
          </a:p>
          <a:p>
            <a:pPr marL="0" indent="0">
              <a:buNone/>
            </a:pPr>
            <a:endParaRPr lang="hr-HR" dirty="0"/>
          </a:p>
        </p:txBody>
      </p:sp>
    </p:spTree>
    <p:extLst>
      <p:ext uri="{BB962C8B-B14F-4D97-AF65-F5344CB8AC3E}">
        <p14:creationId xmlns:p14="http://schemas.microsoft.com/office/powerpoint/2010/main" val="2206876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4DE62D1-6FC9-44E0-B6A7-914462AF6138}"/>
              </a:ext>
            </a:extLst>
          </p:cNvPr>
          <p:cNvSpPr>
            <a:spLocks noGrp="1"/>
          </p:cNvSpPr>
          <p:nvPr>
            <p:ph type="title"/>
          </p:nvPr>
        </p:nvSpPr>
        <p:spPr/>
        <p:txBody>
          <a:bodyPr>
            <a:normAutofit/>
          </a:bodyPr>
          <a:lstStyle/>
          <a:p>
            <a:r>
              <a:rPr lang="hr-HR" sz="6800" b="1" dirty="0">
                <a:solidFill>
                  <a:schemeClr val="bg1"/>
                </a:solidFill>
                <a:latin typeface="Cambria" panose="02040503050406030204" pitchFamily="18" charset="0"/>
                <a:ea typeface="Cambria" panose="02040503050406030204" pitchFamily="18" charset="0"/>
              </a:rPr>
              <a:t>KRAJ</a:t>
            </a:r>
          </a:p>
        </p:txBody>
      </p:sp>
      <p:pic>
        <p:nvPicPr>
          <p:cNvPr id="9" name="Slika 8">
            <a:extLst>
              <a:ext uri="{FF2B5EF4-FFF2-40B4-BE49-F238E27FC236}">
                <a16:creationId xmlns:a16="http://schemas.microsoft.com/office/drawing/2014/main" id="{80B76BAD-5A6C-48D6-B569-A4605F5F6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081753" cy="6974732"/>
          </a:xfrm>
          <a:prstGeom prst="rect">
            <a:avLst/>
          </a:prstGeom>
        </p:spPr>
      </p:pic>
      <p:sp>
        <p:nvSpPr>
          <p:cNvPr id="10" name="TekstniOkvir 9">
            <a:extLst>
              <a:ext uri="{FF2B5EF4-FFF2-40B4-BE49-F238E27FC236}">
                <a16:creationId xmlns:a16="http://schemas.microsoft.com/office/drawing/2014/main" id="{F3D1E98B-1802-4421-8E93-6510D152FE31}"/>
              </a:ext>
            </a:extLst>
          </p:cNvPr>
          <p:cNvSpPr txBox="1"/>
          <p:nvPr/>
        </p:nvSpPr>
        <p:spPr>
          <a:xfrm>
            <a:off x="418289" y="282102"/>
            <a:ext cx="4698460" cy="1154162"/>
          </a:xfrm>
          <a:prstGeom prst="rect">
            <a:avLst/>
          </a:prstGeom>
          <a:noFill/>
        </p:spPr>
        <p:txBody>
          <a:bodyPr wrap="square" rtlCol="0">
            <a:spAutoFit/>
          </a:bodyPr>
          <a:lstStyle/>
          <a:p>
            <a:r>
              <a:rPr lang="hr-HR" sz="6900" b="1" dirty="0">
                <a:solidFill>
                  <a:schemeClr val="bg1"/>
                </a:solidFill>
                <a:latin typeface="Cambria" panose="02040503050406030204" pitchFamily="18" charset="0"/>
                <a:ea typeface="Cambria" panose="02040503050406030204" pitchFamily="18" charset="0"/>
              </a:rPr>
              <a:t>KRAJ</a:t>
            </a:r>
          </a:p>
        </p:txBody>
      </p:sp>
    </p:spTree>
    <p:extLst>
      <p:ext uri="{BB962C8B-B14F-4D97-AF65-F5344CB8AC3E}">
        <p14:creationId xmlns:p14="http://schemas.microsoft.com/office/powerpoint/2010/main" val="1448862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7EE5E27-10EC-4231-A150-E836E6C17FD6}"/>
              </a:ext>
            </a:extLst>
          </p:cNvPr>
          <p:cNvSpPr>
            <a:spLocks noGrp="1"/>
          </p:cNvSpPr>
          <p:nvPr>
            <p:ph type="title"/>
          </p:nvPr>
        </p:nvSpPr>
        <p:spPr/>
        <p:txBody>
          <a:bodyPr>
            <a:normAutofit/>
          </a:bodyPr>
          <a:lstStyle/>
          <a:p>
            <a:r>
              <a:rPr lang="hr-HR" sz="4900" b="1" dirty="0">
                <a:latin typeface="Cambria" panose="02040503050406030204" pitchFamily="18" charset="0"/>
                <a:ea typeface="Cambria" panose="02040503050406030204" pitchFamily="18" charset="0"/>
              </a:rPr>
              <a:t>Kolumbo</a:t>
            </a:r>
          </a:p>
        </p:txBody>
      </p:sp>
      <p:sp>
        <p:nvSpPr>
          <p:cNvPr id="3" name="Rezervirano mjesto sadržaja 2">
            <a:extLst>
              <a:ext uri="{FF2B5EF4-FFF2-40B4-BE49-F238E27FC236}">
                <a16:creationId xmlns:a16="http://schemas.microsoft.com/office/drawing/2014/main" id="{9EB41A47-F33C-42D0-8413-A0168229B651}"/>
              </a:ext>
            </a:extLst>
          </p:cNvPr>
          <p:cNvSpPr>
            <a:spLocks noGrp="1"/>
          </p:cNvSpPr>
          <p:nvPr>
            <p:ph idx="1"/>
          </p:nvPr>
        </p:nvSpPr>
        <p:spPr/>
        <p:txBody>
          <a:bodyPr>
            <a:normAutofit/>
          </a:bodyPr>
          <a:lstStyle/>
          <a:p>
            <a:pPr>
              <a:buFont typeface="Wingdings" panose="05000000000000000000" pitchFamily="2" charset="2"/>
              <a:buChar char="Ø"/>
            </a:pPr>
            <a:r>
              <a:rPr lang="hr-HR" sz="2000" b="1" dirty="0">
                <a:latin typeface="Cambria" panose="02040503050406030204" pitchFamily="18" charset="0"/>
                <a:ea typeface="Cambria" panose="02040503050406030204" pitchFamily="18" charset="0"/>
              </a:rPr>
              <a:t>Kristofor Kolumbo</a:t>
            </a:r>
            <a:r>
              <a:rPr lang="hr-HR" sz="2000" dirty="0">
                <a:latin typeface="Cambria" panose="02040503050406030204" pitchFamily="18" charset="0"/>
                <a:ea typeface="Cambria" panose="02040503050406030204" pitchFamily="18" charset="0"/>
              </a:rPr>
              <a:t> Rođen je kao sin tkalca, u Genovi, a već kao dvanaestogodišnji dječak počeo je jedriti na lađama po Sredozemlju. Kao uzori mu služe dvije slavne osobe: Gaj Julije Cezar, osvajač Galije i Marko Polo, koji je prvi istraživao Kinu.</a:t>
            </a:r>
          </a:p>
          <a:p>
            <a:pPr>
              <a:buFont typeface="Wingdings" panose="05000000000000000000" pitchFamily="2" charset="2"/>
              <a:buChar char="Ø"/>
            </a:pPr>
            <a:r>
              <a:rPr lang="hr-HR" sz="2000" dirty="0">
                <a:latin typeface="Cambria" panose="02040503050406030204" pitchFamily="18" charset="0"/>
                <a:ea typeface="Cambria" panose="02040503050406030204" pitchFamily="18" charset="0"/>
              </a:rPr>
              <a:t>Želi stići do Indije, ali morskim putem te je godinama tražio brodove i posade s kojima bi otplovio što dalje na Zapad.</a:t>
            </a:r>
          </a:p>
          <a:p>
            <a:pPr>
              <a:buFont typeface="Wingdings" panose="05000000000000000000" pitchFamily="2" charset="2"/>
              <a:buChar char="Ø"/>
            </a:pPr>
            <a:r>
              <a:rPr lang="hr-HR" sz="2000" dirty="0">
                <a:latin typeface="Cambria" panose="02040503050406030204" pitchFamily="18" charset="0"/>
                <a:ea typeface="Cambria" panose="02040503050406030204" pitchFamily="18" charset="0"/>
              </a:rPr>
              <a:t>Četiri puta je putovao prema Novom svijetu, a njegovo otkriće otvorilo je put za kasnija istraživanja i kolonizaciju Amerike.</a:t>
            </a:r>
          </a:p>
          <a:p>
            <a:pPr marL="0" indent="0">
              <a:buNone/>
            </a:pPr>
            <a:endParaRPr lang="hr-HR" sz="2000" dirty="0">
              <a:latin typeface="Cambria" panose="02040503050406030204" pitchFamily="18" charset="0"/>
              <a:ea typeface="Cambria" panose="02040503050406030204" pitchFamily="18" charset="0"/>
            </a:endParaRPr>
          </a:p>
          <a:p>
            <a:pPr marL="0" indent="0">
              <a:buNone/>
            </a:pPr>
            <a:endParaRPr lang="hr-HR" sz="1700" dirty="0"/>
          </a:p>
        </p:txBody>
      </p:sp>
      <p:pic>
        <p:nvPicPr>
          <p:cNvPr id="6" name="Slika 5">
            <a:extLst>
              <a:ext uri="{FF2B5EF4-FFF2-40B4-BE49-F238E27FC236}">
                <a16:creationId xmlns:a16="http://schemas.microsoft.com/office/drawing/2014/main" id="{CDE96989-7C3A-40FC-8852-734ADBE0B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2594" y="4198888"/>
            <a:ext cx="2051790" cy="2480801"/>
          </a:xfrm>
          <a:prstGeom prst="rect">
            <a:avLst/>
          </a:prstGeom>
        </p:spPr>
      </p:pic>
    </p:spTree>
    <p:extLst>
      <p:ext uri="{BB962C8B-B14F-4D97-AF65-F5344CB8AC3E}">
        <p14:creationId xmlns:p14="http://schemas.microsoft.com/office/powerpoint/2010/main" val="3155595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590DB12-86BB-4D0D-91B8-463FFEEE9C9E}"/>
              </a:ext>
            </a:extLst>
          </p:cNvPr>
          <p:cNvSpPr>
            <a:spLocks noGrp="1"/>
          </p:cNvSpPr>
          <p:nvPr>
            <p:ph type="title"/>
          </p:nvPr>
        </p:nvSpPr>
        <p:spPr>
          <a:xfrm>
            <a:off x="376084" y="355293"/>
            <a:ext cx="11265310" cy="1325563"/>
          </a:xfrm>
        </p:spPr>
        <p:txBody>
          <a:bodyPr>
            <a:normAutofit/>
          </a:bodyPr>
          <a:lstStyle/>
          <a:p>
            <a:r>
              <a:rPr lang="hr-HR" sz="4000" b="1" dirty="0">
                <a:latin typeface="Cambria" panose="02040503050406030204" pitchFamily="18" charset="0"/>
                <a:ea typeface="Cambria" panose="02040503050406030204" pitchFamily="18" charset="0"/>
              </a:rPr>
              <a:t>Četiri putovanja Kristofora Kolumba koja su promijenila svijet</a:t>
            </a:r>
            <a:endParaRPr lang="hr-HR" sz="4000" dirty="0">
              <a:latin typeface="Cambria" panose="02040503050406030204" pitchFamily="18" charset="0"/>
              <a:ea typeface="Cambria" panose="02040503050406030204" pitchFamily="18" charset="0"/>
            </a:endParaRPr>
          </a:p>
        </p:txBody>
      </p:sp>
      <p:sp>
        <p:nvSpPr>
          <p:cNvPr id="3" name="Rezervirano mjesto sadržaja 2">
            <a:extLst>
              <a:ext uri="{FF2B5EF4-FFF2-40B4-BE49-F238E27FC236}">
                <a16:creationId xmlns:a16="http://schemas.microsoft.com/office/drawing/2014/main" id="{427880A6-F019-4BF8-8AF4-575ED0DC8BF4}"/>
              </a:ext>
            </a:extLst>
          </p:cNvPr>
          <p:cNvSpPr>
            <a:spLocks noGrp="1"/>
          </p:cNvSpPr>
          <p:nvPr>
            <p:ph idx="1"/>
          </p:nvPr>
        </p:nvSpPr>
        <p:spPr>
          <a:xfrm>
            <a:off x="639097" y="1818968"/>
            <a:ext cx="10714703" cy="4357995"/>
          </a:xfrm>
        </p:spPr>
        <p:txBody>
          <a:bodyPr>
            <a:normAutofit/>
          </a:bodyPr>
          <a:lstStyle/>
          <a:p>
            <a:pPr>
              <a:buFont typeface="Wingdings" panose="05000000000000000000" pitchFamily="2" charset="2"/>
              <a:buChar char="Ø"/>
            </a:pPr>
            <a:r>
              <a:rPr lang="hr-HR" sz="2200" dirty="0">
                <a:latin typeface="Cambria" panose="02040503050406030204" pitchFamily="18" charset="0"/>
                <a:ea typeface="Cambria" panose="02040503050406030204" pitchFamily="18" charset="0"/>
              </a:rPr>
              <a:t>Kolumbova prva ekspedicija 1492. godine rezultirala je otkrićem Amerike.</a:t>
            </a:r>
          </a:p>
          <a:p>
            <a:pPr>
              <a:buFont typeface="Wingdings" panose="05000000000000000000" pitchFamily="2" charset="2"/>
              <a:buChar char="Ø"/>
            </a:pPr>
            <a:r>
              <a:rPr lang="hr-HR" sz="2200" dirty="0">
                <a:latin typeface="Cambria" panose="02040503050406030204" pitchFamily="18" charset="0"/>
                <a:ea typeface="Cambria" panose="02040503050406030204" pitchFamily="18" charset="0"/>
              </a:rPr>
              <a:t>Kolumbova druga ekspedicija (1493. – 1496.) obuhvatila je Karibe i otkrila otok </a:t>
            </a:r>
            <a:r>
              <a:rPr lang="hr-HR" sz="2200" dirty="0" err="1">
                <a:latin typeface="Cambria" panose="02040503050406030204" pitchFamily="18" charset="0"/>
                <a:ea typeface="Cambria" panose="02040503050406030204" pitchFamily="18" charset="0"/>
              </a:rPr>
              <a:t>Hispaniolu</a:t>
            </a:r>
            <a:r>
              <a:rPr lang="hr-HR" sz="2200" dirty="0">
                <a:latin typeface="Cambria" panose="02040503050406030204" pitchFamily="18" charset="0"/>
                <a:ea typeface="Cambria" panose="02040503050406030204" pitchFamily="18" charset="0"/>
              </a:rPr>
              <a:t>, što je znatno utjecalo na europske interese.</a:t>
            </a:r>
          </a:p>
          <a:p>
            <a:pPr>
              <a:buFont typeface="Wingdings" panose="05000000000000000000" pitchFamily="2" charset="2"/>
              <a:buChar char="Ø"/>
            </a:pPr>
            <a:r>
              <a:rPr lang="hr-HR" sz="2200" dirty="0">
                <a:latin typeface="Cambria" panose="02040503050406030204" pitchFamily="18" charset="0"/>
                <a:ea typeface="Cambria" panose="02040503050406030204" pitchFamily="18" charset="0"/>
              </a:rPr>
              <a:t>Tijekom treće ekspedicije (1498.  1500.) Kolumbo istražuje Južnu Ameriku, doprinoseći daljnjem proširenju europskog poznavanja novootkrivenog teritorija.</a:t>
            </a:r>
          </a:p>
          <a:p>
            <a:pPr>
              <a:buFont typeface="Wingdings" panose="05000000000000000000" pitchFamily="2" charset="2"/>
              <a:buChar char="Ø"/>
            </a:pPr>
            <a:r>
              <a:rPr lang="hr-HR" sz="2200" dirty="0">
                <a:latin typeface="Cambria" panose="02040503050406030204" pitchFamily="18" charset="0"/>
                <a:ea typeface="Cambria" panose="02040503050406030204" pitchFamily="18" charset="0"/>
              </a:rPr>
              <a:t>Četvrta ekspedicija trajala je od 1502. – 1504.. Kolumbo je istraživao srednjoameričke obale.</a:t>
            </a:r>
          </a:p>
        </p:txBody>
      </p:sp>
      <p:pic>
        <p:nvPicPr>
          <p:cNvPr id="7" name="Slika 6">
            <a:extLst>
              <a:ext uri="{FF2B5EF4-FFF2-40B4-BE49-F238E27FC236}">
                <a16:creationId xmlns:a16="http://schemas.microsoft.com/office/drawing/2014/main" id="{E3A613E5-FFC2-41DA-B920-A1BB238B7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90070"/>
            <a:ext cx="4314952" cy="2650493"/>
          </a:xfrm>
          <a:prstGeom prst="rect">
            <a:avLst/>
          </a:prstGeom>
        </p:spPr>
      </p:pic>
      <p:pic>
        <p:nvPicPr>
          <p:cNvPr id="12" name="Slika 11">
            <a:extLst>
              <a:ext uri="{FF2B5EF4-FFF2-40B4-BE49-F238E27FC236}">
                <a16:creationId xmlns:a16="http://schemas.microsoft.com/office/drawing/2014/main" id="{584E1DF3-7DE7-40CF-B4CB-ECC9B2E387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8218" y="4386935"/>
            <a:ext cx="3843782" cy="2507400"/>
          </a:xfrm>
          <a:prstGeom prst="rect">
            <a:avLst/>
          </a:prstGeom>
        </p:spPr>
      </p:pic>
      <p:pic>
        <p:nvPicPr>
          <p:cNvPr id="13" name="Slika 12">
            <a:extLst>
              <a:ext uri="{FF2B5EF4-FFF2-40B4-BE49-F238E27FC236}">
                <a16:creationId xmlns:a16="http://schemas.microsoft.com/office/drawing/2014/main" id="{4820D156-DC58-449A-8FE2-7ADC103A2B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151" y="4386935"/>
            <a:ext cx="4047067" cy="2985836"/>
          </a:xfrm>
          <a:prstGeom prst="rect">
            <a:avLst/>
          </a:prstGeom>
        </p:spPr>
      </p:pic>
    </p:spTree>
    <p:extLst>
      <p:ext uri="{BB962C8B-B14F-4D97-AF65-F5344CB8AC3E}">
        <p14:creationId xmlns:p14="http://schemas.microsoft.com/office/powerpoint/2010/main" val="1608858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C7807A7-065E-4BAF-B573-23061631F5D5}"/>
              </a:ext>
            </a:extLst>
          </p:cNvPr>
          <p:cNvSpPr>
            <a:spLocks noGrp="1"/>
          </p:cNvSpPr>
          <p:nvPr>
            <p:ph type="title"/>
          </p:nvPr>
        </p:nvSpPr>
        <p:spPr/>
        <p:txBody>
          <a:bodyPr/>
          <a:lstStyle/>
          <a:p>
            <a:r>
              <a:rPr lang="da-DK" b="1" dirty="0">
                <a:latin typeface="Cambria" panose="02040503050406030204" pitchFamily="18" charset="0"/>
                <a:ea typeface="Cambria" panose="02040503050406030204" pitchFamily="18" charset="0"/>
              </a:rPr>
              <a:t>Kristofor Kolumbo otkrio Novi svijet (1492.)</a:t>
            </a:r>
            <a:endParaRPr lang="hr-HR" dirty="0">
              <a:latin typeface="Cambria" panose="02040503050406030204" pitchFamily="18" charset="0"/>
              <a:ea typeface="Cambria" panose="02040503050406030204" pitchFamily="18" charset="0"/>
            </a:endParaRPr>
          </a:p>
        </p:txBody>
      </p:sp>
      <p:sp>
        <p:nvSpPr>
          <p:cNvPr id="3" name="Rezervirano mjesto sadržaja 2">
            <a:extLst>
              <a:ext uri="{FF2B5EF4-FFF2-40B4-BE49-F238E27FC236}">
                <a16:creationId xmlns:a16="http://schemas.microsoft.com/office/drawing/2014/main" id="{2937AA6F-F2AF-4A95-B145-3985097A3FF5}"/>
              </a:ext>
            </a:extLst>
          </p:cNvPr>
          <p:cNvSpPr>
            <a:spLocks noGrp="1"/>
          </p:cNvSpPr>
          <p:nvPr>
            <p:ph idx="1"/>
          </p:nvPr>
        </p:nvSpPr>
        <p:spPr/>
        <p:txBody>
          <a:bodyPr>
            <a:normAutofit fontScale="92500" lnSpcReduction="10000"/>
          </a:bodyPr>
          <a:lstStyle/>
          <a:p>
            <a:pPr>
              <a:buFont typeface="Wingdings" panose="05000000000000000000" pitchFamily="2" charset="2"/>
              <a:buChar char="Ø"/>
            </a:pPr>
            <a:r>
              <a:rPr lang="hr-HR" sz="2400" dirty="0">
                <a:latin typeface="Cambria" panose="02040503050406030204" pitchFamily="18" charset="0"/>
                <a:ea typeface="Cambria" panose="02040503050406030204" pitchFamily="18" charset="0"/>
              </a:rPr>
              <a:t>Kristofor Kolumbo raspolagao je s tri broda na svom prvom putovanju. Iz Španjolske su doplovili prvo na Kanarske otoke, a zatim se otisnuli na zapad. Od Kanarskih otoka plovili su preko oceana svega 5 tjedana dok nisu ugledali kopno. Prvi ga je ugledao </a:t>
            </a:r>
            <a:r>
              <a:rPr lang="hr-HR" sz="2400" dirty="0" err="1">
                <a:latin typeface="Cambria" panose="02040503050406030204" pitchFamily="18" charset="0"/>
                <a:ea typeface="Cambria" panose="02040503050406030204" pitchFamily="18" charset="0"/>
              </a:rPr>
              <a:t>Rodrigo</a:t>
            </a:r>
            <a:r>
              <a:rPr lang="hr-HR" sz="2400" dirty="0">
                <a:latin typeface="Cambria" panose="02040503050406030204" pitchFamily="18" charset="0"/>
                <a:ea typeface="Cambria" panose="02040503050406030204" pitchFamily="18" charset="0"/>
              </a:rPr>
              <a:t> de </a:t>
            </a:r>
            <a:r>
              <a:rPr lang="hr-HR" sz="2400" dirty="0" err="1">
                <a:latin typeface="Cambria" panose="02040503050406030204" pitchFamily="18" charset="0"/>
                <a:ea typeface="Cambria" panose="02040503050406030204" pitchFamily="18" charset="0"/>
              </a:rPr>
              <a:t>Triana</a:t>
            </a:r>
            <a:r>
              <a:rPr lang="hr-HR" sz="2400" dirty="0">
                <a:latin typeface="Cambria" panose="02040503050406030204" pitchFamily="18" charset="0"/>
                <a:ea typeface="Cambria" panose="02040503050406030204" pitchFamily="18" charset="0"/>
              </a:rPr>
              <a:t> u 2 sata ujutro i odmah je probudio ostatak posade vikanjem. Pucnjem su obavijestili Kolumba. On je kasnije tvrdio da je sam ugledao svjetla na obali nekoliko sati ranije, čime si je osigurao doživotnu mirovinu.</a:t>
            </a:r>
            <a:endParaRPr lang="hr-HR" sz="2400" dirty="0">
              <a:effectLst/>
              <a:latin typeface="Cambria" panose="02040503050406030204" pitchFamily="18" charset="0"/>
              <a:ea typeface="Cambria" panose="02040503050406030204" pitchFamily="18" charset="0"/>
            </a:endParaRPr>
          </a:p>
          <a:p>
            <a:pPr>
              <a:buFont typeface="Wingdings" panose="05000000000000000000" pitchFamily="2" charset="2"/>
              <a:buChar char="Ø"/>
            </a:pPr>
            <a:r>
              <a:rPr lang="hr-HR" sz="2400" dirty="0">
                <a:latin typeface="Cambria" panose="02040503050406030204" pitchFamily="18" charset="0"/>
                <a:ea typeface="Cambria" panose="02040503050406030204" pitchFamily="18" charset="0"/>
              </a:rPr>
              <a:t>Otok koji su ugledali pripada otočju Bahami. Kolumbo ga je prozvao San Salvador. Otok koji se danas zove San Salvador nazvan je tako 1925. pod nedokazanom pretpostavkom da je upravo to bio prvi otkriveni otok. Domoroci koje je Kolumbo tamo zatekao bili su miroljubivi i prijateljski raspoloženi. Nisu imali učinkovitog oružja.</a:t>
            </a:r>
          </a:p>
          <a:p>
            <a:pPr>
              <a:buFont typeface="Wingdings" panose="05000000000000000000" pitchFamily="2" charset="2"/>
              <a:buChar char="Ø"/>
            </a:pPr>
            <a:r>
              <a:rPr lang="hr-HR" sz="2400" dirty="0">
                <a:latin typeface="Cambria" panose="02040503050406030204" pitchFamily="18" charset="0"/>
                <a:ea typeface="Cambria" panose="02040503050406030204" pitchFamily="18" charset="0"/>
              </a:rPr>
              <a:t>Kolumbo je ostrvo San Salvador i njegove stanovnike </a:t>
            </a:r>
            <a:r>
              <a:rPr lang="hr-HR" sz="2400" dirty="0" err="1">
                <a:latin typeface="Cambria" panose="02040503050406030204" pitchFamily="18" charset="0"/>
                <a:ea typeface="Cambria" panose="02040503050406030204" pitchFamily="18" charset="0"/>
              </a:rPr>
              <a:t>Taina</a:t>
            </a:r>
            <a:r>
              <a:rPr lang="hr-HR" sz="2400" dirty="0">
                <a:latin typeface="Cambria" panose="02040503050406030204" pitchFamily="18" charset="0"/>
                <a:ea typeface="Cambria" panose="02040503050406030204" pitchFamily="18" charset="0"/>
              </a:rPr>
              <a:t> nazvao “Indijancima”.</a:t>
            </a:r>
            <a:endParaRPr lang="hr-HR" sz="2400" dirty="0">
              <a:effectLst/>
              <a:latin typeface="Cambria" panose="02040503050406030204" pitchFamily="18" charset="0"/>
              <a:ea typeface="Cambria" panose="02040503050406030204" pitchFamily="18" charset="0"/>
            </a:endParaRPr>
          </a:p>
          <a:p>
            <a:pPr>
              <a:buFont typeface="Wingdings" panose="05000000000000000000" pitchFamily="2" charset="2"/>
              <a:buChar char="Ø"/>
            </a:pPr>
            <a:r>
              <a:rPr lang="hr-HR" sz="2400" dirty="0">
                <a:latin typeface="Cambria" panose="02040503050406030204" pitchFamily="18" charset="0"/>
                <a:ea typeface="Cambria" panose="02040503050406030204" pitchFamily="18" charset="0"/>
              </a:rPr>
              <a:t>Na svoje drugo putovanje Kolumbo je poveo čak 17 brodova i oko 1200 ljudi. To pokazuje da je otkriće Novog </a:t>
            </a:r>
            <a:r>
              <a:rPr lang="hr-HR" sz="2200" dirty="0">
                <a:latin typeface="Cambria" panose="02040503050406030204" pitchFamily="18" charset="0"/>
                <a:ea typeface="Cambria" panose="02040503050406030204" pitchFamily="18" charset="0"/>
              </a:rPr>
              <a:t>svijeta u Europi dočekano s velikim entuzijazmom. </a:t>
            </a:r>
          </a:p>
        </p:txBody>
      </p:sp>
    </p:spTree>
    <p:extLst>
      <p:ext uri="{BB962C8B-B14F-4D97-AF65-F5344CB8AC3E}">
        <p14:creationId xmlns:p14="http://schemas.microsoft.com/office/powerpoint/2010/main" val="3952071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0000" b="-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5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796A769-1FC3-4C79-A695-5D5B11074836}"/>
              </a:ext>
            </a:extLst>
          </p:cNvPr>
          <p:cNvSpPr>
            <a:spLocks noGrp="1"/>
          </p:cNvSpPr>
          <p:nvPr>
            <p:ph type="title"/>
          </p:nvPr>
        </p:nvSpPr>
        <p:spPr/>
        <p:txBody>
          <a:bodyPr/>
          <a:lstStyle/>
          <a:p>
            <a:r>
              <a:rPr lang="hr-HR" b="1" dirty="0">
                <a:latin typeface="Cambria" panose="02040503050406030204" pitchFamily="18" charset="0"/>
                <a:ea typeface="Cambria" panose="02040503050406030204" pitchFamily="18" charset="0"/>
              </a:rPr>
              <a:t>Santa Maria</a:t>
            </a:r>
          </a:p>
        </p:txBody>
      </p:sp>
      <p:sp>
        <p:nvSpPr>
          <p:cNvPr id="3" name="Rezervirano mjesto sadržaja 2">
            <a:extLst>
              <a:ext uri="{FF2B5EF4-FFF2-40B4-BE49-F238E27FC236}">
                <a16:creationId xmlns:a16="http://schemas.microsoft.com/office/drawing/2014/main" id="{D6856BDC-E6FF-44A4-B1F3-35C36FEECFAC}"/>
              </a:ext>
            </a:extLst>
          </p:cNvPr>
          <p:cNvSpPr>
            <a:spLocks noGrp="1"/>
          </p:cNvSpPr>
          <p:nvPr>
            <p:ph idx="1"/>
          </p:nvPr>
        </p:nvSpPr>
        <p:spPr/>
        <p:txBody>
          <a:bodyPr>
            <a:normAutofit/>
          </a:bodyPr>
          <a:lstStyle/>
          <a:p>
            <a:pPr>
              <a:buFont typeface="Wingdings" panose="05000000000000000000" pitchFamily="2" charset="2"/>
              <a:buChar char="Ø"/>
            </a:pPr>
            <a:r>
              <a:rPr lang="hr-HR" sz="2400" b="1" i="1" dirty="0">
                <a:latin typeface="Cambria" panose="02040503050406030204" pitchFamily="18" charset="0"/>
                <a:ea typeface="Cambria" panose="02040503050406030204" pitchFamily="18" charset="0"/>
              </a:rPr>
              <a:t>Santa Maria</a:t>
            </a:r>
            <a:r>
              <a:rPr lang="hr-HR" sz="2400" dirty="0">
                <a:latin typeface="Cambria" panose="02040503050406030204" pitchFamily="18" charset="0"/>
                <a:ea typeface="Cambria" panose="02040503050406030204" pitchFamily="18" charset="0"/>
              </a:rPr>
              <a:t> je naziv za </a:t>
            </a:r>
            <a:r>
              <a:rPr lang="hr-HR" sz="2400" dirty="0" err="1">
                <a:latin typeface="Cambria" panose="02040503050406030204" pitchFamily="18" charset="0"/>
                <a:ea typeface="Cambria" panose="02040503050406030204" pitchFamily="18" charset="0"/>
              </a:rPr>
              <a:t>karaku</a:t>
            </a:r>
            <a:r>
              <a:rPr lang="hr-HR" sz="2400" dirty="0">
                <a:latin typeface="Cambria" panose="02040503050406030204" pitchFamily="18" charset="0"/>
                <a:ea typeface="Cambria" panose="02040503050406030204" pitchFamily="18" charset="0"/>
              </a:rPr>
              <a:t> koja je služila kao admiralski brod Kristoferu Kolumbu na njegovoj prvoj ekspediciji 1492. godine. </a:t>
            </a:r>
          </a:p>
          <a:p>
            <a:pPr>
              <a:buFont typeface="Wingdings" panose="05000000000000000000" pitchFamily="2" charset="2"/>
              <a:buChar char="Ø"/>
            </a:pPr>
            <a:r>
              <a:rPr lang="hr-HR" sz="2400" dirty="0">
                <a:latin typeface="Cambria" panose="02040503050406030204" pitchFamily="18" charset="0"/>
                <a:ea typeface="Cambria" panose="02040503050406030204" pitchFamily="18" charset="0"/>
              </a:rPr>
              <a:t>Uz Santa Mariju su bila još dva manja broda - karavele</a:t>
            </a:r>
            <a:r>
              <a:rPr lang="hr-HR" sz="2400" i="1" dirty="0">
                <a:latin typeface="Cambria" panose="02040503050406030204" pitchFamily="18" charset="0"/>
                <a:ea typeface="Cambria" panose="02040503050406030204" pitchFamily="18" charset="0"/>
              </a:rPr>
              <a:t> </a:t>
            </a:r>
            <a:r>
              <a:rPr lang="hr-HR" sz="2400" dirty="0">
                <a:latin typeface="Cambria" panose="02040503050406030204" pitchFamily="18" charset="0"/>
                <a:ea typeface="Cambria" panose="02040503050406030204" pitchFamily="18" charset="0"/>
              </a:rPr>
              <a:t>Santa </a:t>
            </a:r>
            <a:r>
              <a:rPr lang="hr-HR" sz="2400" dirty="0" err="1">
                <a:latin typeface="Cambria" panose="02040503050406030204" pitchFamily="18" charset="0"/>
                <a:ea typeface="Cambria" panose="02040503050406030204" pitchFamily="18" charset="0"/>
              </a:rPr>
              <a:t>Clara</a:t>
            </a:r>
            <a:r>
              <a:rPr lang="hr-HR" sz="2400" dirty="0">
                <a:latin typeface="Cambria" panose="02040503050406030204" pitchFamily="18" charset="0"/>
                <a:ea typeface="Cambria" panose="02040503050406030204" pitchFamily="18" charset="0"/>
              </a:rPr>
              <a:t> poznatija pod nadimkom Nina te Pinta. </a:t>
            </a:r>
          </a:p>
        </p:txBody>
      </p:sp>
      <p:pic>
        <p:nvPicPr>
          <p:cNvPr id="9" name="Slika 8">
            <a:extLst>
              <a:ext uri="{FF2B5EF4-FFF2-40B4-BE49-F238E27FC236}">
                <a16:creationId xmlns:a16="http://schemas.microsoft.com/office/drawing/2014/main" id="{34961EEE-F041-4AC6-B674-6591CEF88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151842"/>
            <a:ext cx="6480174" cy="2160058"/>
          </a:xfrm>
          <a:prstGeom prst="rect">
            <a:avLst/>
          </a:prstGeom>
        </p:spPr>
      </p:pic>
    </p:spTree>
    <p:extLst>
      <p:ext uri="{BB962C8B-B14F-4D97-AF65-F5344CB8AC3E}">
        <p14:creationId xmlns:p14="http://schemas.microsoft.com/office/powerpoint/2010/main" val="917986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B49896A-FA27-45D2-B008-7EAF878197D4}"/>
              </a:ext>
            </a:extLst>
          </p:cNvPr>
          <p:cNvSpPr>
            <a:spLocks noGrp="1"/>
          </p:cNvSpPr>
          <p:nvPr>
            <p:ph type="title"/>
          </p:nvPr>
        </p:nvSpPr>
        <p:spPr/>
        <p:txBody>
          <a:bodyPr/>
          <a:lstStyle/>
          <a:p>
            <a:r>
              <a:rPr lang="hr-HR" b="1" dirty="0" err="1">
                <a:latin typeface="Cambria" panose="02040503050406030204" pitchFamily="18" charset="0"/>
                <a:ea typeface="Cambria" panose="02040503050406030204" pitchFamily="18" charset="0"/>
              </a:rPr>
              <a:t>Columbus</a:t>
            </a:r>
            <a:r>
              <a:rPr lang="hr-HR" b="1" dirty="0">
                <a:latin typeface="Cambria" panose="02040503050406030204" pitchFamily="18" charset="0"/>
                <a:ea typeface="Cambria" panose="02040503050406030204" pitchFamily="18" charset="0"/>
              </a:rPr>
              <a:t> </a:t>
            </a:r>
            <a:r>
              <a:rPr lang="hr-HR" b="1" dirty="0" err="1">
                <a:latin typeface="Cambria" panose="02040503050406030204" pitchFamily="18" charset="0"/>
                <a:ea typeface="Cambria" panose="02040503050406030204" pitchFamily="18" charset="0"/>
              </a:rPr>
              <a:t>day</a:t>
            </a:r>
            <a:endParaRPr lang="hr-HR" b="1" dirty="0">
              <a:latin typeface="Cambria" panose="02040503050406030204" pitchFamily="18" charset="0"/>
              <a:ea typeface="Cambria" panose="02040503050406030204" pitchFamily="18" charset="0"/>
            </a:endParaRPr>
          </a:p>
        </p:txBody>
      </p:sp>
      <p:sp>
        <p:nvSpPr>
          <p:cNvPr id="3" name="Rezervirano mjesto sadržaja 2">
            <a:extLst>
              <a:ext uri="{FF2B5EF4-FFF2-40B4-BE49-F238E27FC236}">
                <a16:creationId xmlns:a16="http://schemas.microsoft.com/office/drawing/2014/main" id="{0D5F1890-5BAB-40CF-973E-36CB2DAEECF0}"/>
              </a:ext>
            </a:extLst>
          </p:cNvPr>
          <p:cNvSpPr>
            <a:spLocks noGrp="1"/>
          </p:cNvSpPr>
          <p:nvPr>
            <p:ph idx="1"/>
          </p:nvPr>
        </p:nvSpPr>
        <p:spPr>
          <a:xfrm>
            <a:off x="550606" y="1763303"/>
            <a:ext cx="10803194" cy="4729571"/>
          </a:xfrm>
        </p:spPr>
        <p:txBody>
          <a:bodyPr>
            <a:normAutofit/>
          </a:bodyPr>
          <a:lstStyle/>
          <a:p>
            <a:pPr>
              <a:buFont typeface="Wingdings" panose="05000000000000000000" pitchFamily="2" charset="2"/>
              <a:buChar char="Ø"/>
            </a:pPr>
            <a:r>
              <a:rPr lang="hr-HR" sz="2000" dirty="0">
                <a:latin typeface="Cambria" panose="02040503050406030204" pitchFamily="18" charset="0"/>
                <a:ea typeface="Cambria" panose="02040503050406030204" pitchFamily="18" charset="0"/>
              </a:rPr>
              <a:t>Dana 12. listopada slavi se u SAD-u </a:t>
            </a:r>
            <a:r>
              <a:rPr lang="hr-HR" sz="2000" dirty="0" err="1">
                <a:latin typeface="Cambria" panose="02040503050406030204" pitchFamily="18" charset="0"/>
                <a:ea typeface="Cambria" panose="02040503050406030204" pitchFamily="18" charset="0"/>
              </a:rPr>
              <a:t>Columbus</a:t>
            </a:r>
            <a:r>
              <a:rPr lang="hr-HR" sz="2000" dirty="0">
                <a:latin typeface="Cambria" panose="02040503050406030204" pitchFamily="18" charset="0"/>
                <a:ea typeface="Cambria" panose="02040503050406030204" pitchFamily="18" charset="0"/>
              </a:rPr>
              <a:t> </a:t>
            </a:r>
            <a:r>
              <a:rPr lang="hr-HR" sz="2000" dirty="0" err="1">
                <a:latin typeface="Cambria" panose="02040503050406030204" pitchFamily="18" charset="0"/>
                <a:ea typeface="Cambria" panose="02040503050406030204" pitchFamily="18" charset="0"/>
              </a:rPr>
              <a:t>day</a:t>
            </a:r>
            <a:r>
              <a:rPr lang="hr-HR" sz="2000" dirty="0">
                <a:latin typeface="Cambria" panose="02040503050406030204" pitchFamily="18" charset="0"/>
                <a:ea typeface="Cambria" panose="02040503050406030204" pitchFamily="18" charset="0"/>
              </a:rPr>
              <a:t>.</a:t>
            </a:r>
          </a:p>
          <a:p>
            <a:pPr>
              <a:buFont typeface="Wingdings" panose="05000000000000000000" pitchFamily="2" charset="2"/>
              <a:buChar char="Ø"/>
            </a:pPr>
            <a:r>
              <a:rPr lang="hr-HR" sz="2000" dirty="0" err="1">
                <a:latin typeface="Cambria" panose="02040503050406030204" pitchFamily="18" charset="0"/>
                <a:ea typeface="Cambria" panose="02040503050406030204" pitchFamily="18" charset="0"/>
              </a:rPr>
              <a:t>Columbus</a:t>
            </a:r>
            <a:r>
              <a:rPr lang="hr-HR" sz="2000" dirty="0">
                <a:latin typeface="Cambria" panose="02040503050406030204" pitchFamily="18" charset="0"/>
                <a:ea typeface="Cambria" panose="02040503050406030204" pitchFamily="18" charset="0"/>
              </a:rPr>
              <a:t> </a:t>
            </a:r>
            <a:r>
              <a:rPr lang="hr-HR" sz="2000" dirty="0" err="1">
                <a:latin typeface="Cambria" panose="02040503050406030204" pitchFamily="18" charset="0"/>
                <a:ea typeface="Cambria" panose="02040503050406030204" pitchFamily="18" charset="0"/>
              </a:rPr>
              <a:t>day</a:t>
            </a:r>
            <a:r>
              <a:rPr lang="hr-HR" sz="2000" dirty="0">
                <a:latin typeface="Cambria" panose="02040503050406030204" pitchFamily="18" charset="0"/>
                <a:ea typeface="Cambria" panose="02040503050406030204" pitchFamily="18" charset="0"/>
              </a:rPr>
              <a:t> postao je službeni praznik u Coloradu 1906., a na cijelom ozemlju SAD-a 1934. godine.</a:t>
            </a:r>
          </a:p>
          <a:p>
            <a:pPr>
              <a:buFont typeface="Wingdings" panose="05000000000000000000" pitchFamily="2" charset="2"/>
              <a:buChar char="Ø"/>
            </a:pPr>
            <a:r>
              <a:rPr lang="hr-HR" sz="2000" dirty="0">
                <a:latin typeface="Cambria" panose="02040503050406030204" pitchFamily="18" charset="0"/>
                <a:ea typeface="Cambria" panose="02040503050406030204" pitchFamily="18" charset="0"/>
              </a:rPr>
              <a:t>Proslavljanje je drukčije u različitim saveznim državama. Ponegdje je popraćeno velikim povorkama.</a:t>
            </a:r>
          </a:p>
          <a:p>
            <a:pPr>
              <a:buFont typeface="Wingdings" panose="05000000000000000000" pitchFamily="2" charset="2"/>
              <a:buChar char="Ø"/>
            </a:pPr>
            <a:r>
              <a:rPr lang="hr-HR" sz="2000" dirty="0">
                <a:latin typeface="Cambria" panose="02040503050406030204" pitchFamily="18" charset="0"/>
                <a:ea typeface="Cambria" panose="02040503050406030204" pitchFamily="18" charset="0"/>
              </a:rPr>
              <a:t>San Francisco ima najdugotrajniju neprekinutu tradiciju. Paradu povodom Kolumbova dana organizira zajednica Amerikanaca talijanskog podrijetla još od 1869.,a osnovao ju je </a:t>
            </a:r>
            <a:r>
              <a:rPr lang="hr-HR" sz="2000" dirty="0" err="1">
                <a:latin typeface="Cambria" panose="02040503050406030204" pitchFamily="18" charset="0"/>
                <a:ea typeface="Cambria" panose="02040503050406030204" pitchFamily="18" charset="0"/>
              </a:rPr>
              <a:t>Nicola</a:t>
            </a:r>
            <a:r>
              <a:rPr lang="hr-HR" sz="2000" dirty="0">
                <a:latin typeface="Cambria" panose="02040503050406030204" pitchFamily="18" charset="0"/>
                <a:ea typeface="Cambria" panose="02040503050406030204" pitchFamily="18" charset="0"/>
              </a:rPr>
              <a:t> </a:t>
            </a:r>
            <a:r>
              <a:rPr lang="hr-HR" sz="2000" dirty="0" err="1">
                <a:latin typeface="Cambria" panose="02040503050406030204" pitchFamily="18" charset="0"/>
                <a:ea typeface="Cambria" panose="02040503050406030204" pitchFamily="18" charset="0"/>
              </a:rPr>
              <a:t>Larco</a:t>
            </a:r>
            <a:r>
              <a:rPr lang="hr-HR" sz="2000" dirty="0">
                <a:latin typeface="Cambria" panose="02040503050406030204" pitchFamily="18" charset="0"/>
                <a:ea typeface="Cambria" panose="02040503050406030204" pitchFamily="18" charset="0"/>
              </a:rPr>
              <a:t>.</a:t>
            </a:r>
          </a:p>
        </p:txBody>
      </p:sp>
      <p:pic>
        <p:nvPicPr>
          <p:cNvPr id="21" name="Slika 20">
            <a:extLst>
              <a:ext uri="{FF2B5EF4-FFF2-40B4-BE49-F238E27FC236}">
                <a16:creationId xmlns:a16="http://schemas.microsoft.com/office/drawing/2014/main" id="{A0110958-D791-43FF-8D12-9570C4564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3211" y="4422296"/>
            <a:ext cx="3156002" cy="190015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26996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A25A8C6-69A9-49BE-AB74-F68C097F5964}"/>
              </a:ext>
            </a:extLst>
          </p:cNvPr>
          <p:cNvSpPr>
            <a:spLocks noGrp="1"/>
          </p:cNvSpPr>
          <p:nvPr>
            <p:ph type="title"/>
          </p:nvPr>
        </p:nvSpPr>
        <p:spPr/>
        <p:txBody>
          <a:bodyPr/>
          <a:lstStyle/>
          <a:p>
            <a:r>
              <a:rPr lang="hr-HR" b="1" dirty="0">
                <a:latin typeface="Cambria" panose="02040503050406030204" pitchFamily="18" charset="0"/>
                <a:ea typeface="Cambria" panose="02040503050406030204" pitchFamily="18" charset="0"/>
              </a:rPr>
              <a:t>Tko je zapravo otkrio Ameriku?</a:t>
            </a:r>
          </a:p>
        </p:txBody>
      </p:sp>
      <p:sp>
        <p:nvSpPr>
          <p:cNvPr id="3" name="Rezervirano mjesto sadržaja 2">
            <a:extLst>
              <a:ext uri="{FF2B5EF4-FFF2-40B4-BE49-F238E27FC236}">
                <a16:creationId xmlns:a16="http://schemas.microsoft.com/office/drawing/2014/main" id="{04C1FC3C-5641-485F-8D9B-CFC5A96F26AD}"/>
              </a:ext>
            </a:extLst>
          </p:cNvPr>
          <p:cNvSpPr>
            <a:spLocks noGrp="1"/>
          </p:cNvSpPr>
          <p:nvPr>
            <p:ph idx="1"/>
          </p:nvPr>
        </p:nvSpPr>
        <p:spPr>
          <a:xfrm>
            <a:off x="570271" y="2517058"/>
            <a:ext cx="4660490" cy="3305944"/>
          </a:xfrm>
        </p:spPr>
        <p:txBody>
          <a:bodyPr>
            <a:noAutofit/>
          </a:bodyPr>
          <a:lstStyle/>
          <a:p>
            <a:pPr>
              <a:buFont typeface="Wingdings" panose="05000000000000000000" pitchFamily="2" charset="2"/>
              <a:buChar char="Ø"/>
            </a:pPr>
            <a:r>
              <a:rPr lang="hr-HR" sz="2050" dirty="0">
                <a:latin typeface="Cambria" panose="02040503050406030204" pitchFamily="18" charset="0"/>
                <a:ea typeface="Cambria" panose="02040503050406030204" pitchFamily="18" charset="0"/>
              </a:rPr>
              <a:t>Šesto stoljeće – irski redovnici: Ova “teorija” je zapravo više legenda. Irski monah iz šestog stoljeća po imenu Saint </a:t>
            </a:r>
            <a:r>
              <a:rPr lang="hr-HR" sz="2050" dirty="0" err="1">
                <a:latin typeface="Cambria" panose="02040503050406030204" pitchFamily="18" charset="0"/>
                <a:ea typeface="Cambria" panose="02040503050406030204" pitchFamily="18" charset="0"/>
              </a:rPr>
              <a:t>Brendan</a:t>
            </a:r>
            <a:r>
              <a:rPr lang="hr-HR" sz="2050" dirty="0">
                <a:latin typeface="Cambria" panose="02040503050406030204" pitchFamily="18" charset="0"/>
                <a:ea typeface="Cambria" panose="02040503050406030204" pitchFamily="18" charset="0"/>
              </a:rPr>
              <a:t> navodno je doplovio do Sjeverne Amerike, brodom u drvenom okviru prekrivenom životinjskom kožom. Njegovo navodno putovanje detaljno je opisano u drevnim ljetopisima Irske. </a:t>
            </a:r>
            <a:r>
              <a:rPr lang="hr-HR" sz="2050" dirty="0" err="1">
                <a:latin typeface="Cambria" panose="02040503050406030204" pitchFamily="18" charset="0"/>
                <a:ea typeface="Cambria" panose="02040503050406030204" pitchFamily="18" charset="0"/>
              </a:rPr>
              <a:t>Brendan</a:t>
            </a:r>
            <a:r>
              <a:rPr lang="hr-HR" sz="2050" dirty="0">
                <a:latin typeface="Cambria" panose="02040503050406030204" pitchFamily="18" charset="0"/>
                <a:ea typeface="Cambria" panose="02040503050406030204" pitchFamily="18" charset="0"/>
              </a:rPr>
              <a:t> je bio stvarna </a:t>
            </a:r>
            <a:r>
              <a:rPr lang="hr-HR" sz="2050" dirty="0" err="1">
                <a:latin typeface="Cambria" panose="02040503050406030204" pitchFamily="18" charset="0"/>
                <a:ea typeface="Cambria" panose="02040503050406030204" pitchFamily="18" charset="0"/>
              </a:rPr>
              <a:t>istorijska</a:t>
            </a:r>
            <a:r>
              <a:rPr lang="hr-HR" sz="2050" dirty="0">
                <a:latin typeface="Cambria" panose="02040503050406030204" pitchFamily="18" charset="0"/>
                <a:ea typeface="Cambria" panose="02040503050406030204" pitchFamily="18" charset="0"/>
              </a:rPr>
              <a:t> ličnost koja je puno putovala Evropom. Ali nema dokaza da je ikada bio u Sjevernoj Americi. </a:t>
            </a:r>
          </a:p>
        </p:txBody>
      </p:sp>
      <p:sp>
        <p:nvSpPr>
          <p:cNvPr id="5" name="TekstniOkvir 4">
            <a:extLst>
              <a:ext uri="{FF2B5EF4-FFF2-40B4-BE49-F238E27FC236}">
                <a16:creationId xmlns:a16="http://schemas.microsoft.com/office/drawing/2014/main" id="{981AC36A-DAC5-483F-9576-451A644C7A8F}"/>
              </a:ext>
            </a:extLst>
          </p:cNvPr>
          <p:cNvSpPr txBox="1"/>
          <p:nvPr/>
        </p:nvSpPr>
        <p:spPr>
          <a:xfrm>
            <a:off x="442452" y="1356852"/>
            <a:ext cx="9252154" cy="1038746"/>
          </a:xfrm>
          <a:prstGeom prst="rect">
            <a:avLst/>
          </a:prstGeom>
          <a:noFill/>
        </p:spPr>
        <p:txBody>
          <a:bodyPr wrap="square" rtlCol="0">
            <a:spAutoFit/>
          </a:bodyPr>
          <a:lstStyle/>
          <a:p>
            <a:r>
              <a:rPr lang="hr-HR" sz="2050" dirty="0">
                <a:latin typeface="Cambria" panose="02040503050406030204" pitchFamily="18" charset="0"/>
                <a:ea typeface="Cambria" panose="02040503050406030204" pitchFamily="18" charset="0"/>
              </a:rPr>
              <a:t>Postoje alternativne teorije o tome tko je otkrio Ameriku, neke su dobro dokumentirane, a druge su mnogo manje krhke. Je li prvi bio Kristofer Kolumbo? Mnoštvo konkurentskih teorija kaže ne. Evo nekoliko istaknutijih:</a:t>
            </a:r>
          </a:p>
        </p:txBody>
      </p:sp>
      <p:sp>
        <p:nvSpPr>
          <p:cNvPr id="6" name="TekstniOkvir 5">
            <a:extLst>
              <a:ext uri="{FF2B5EF4-FFF2-40B4-BE49-F238E27FC236}">
                <a16:creationId xmlns:a16="http://schemas.microsoft.com/office/drawing/2014/main" id="{7BE16B00-7D22-4110-98AD-5689C5A6EA7A}"/>
              </a:ext>
            </a:extLst>
          </p:cNvPr>
          <p:cNvSpPr txBox="1"/>
          <p:nvPr/>
        </p:nvSpPr>
        <p:spPr>
          <a:xfrm>
            <a:off x="5702710" y="2517058"/>
            <a:ext cx="5651090" cy="1669688"/>
          </a:xfrm>
          <a:prstGeom prst="rect">
            <a:avLst/>
          </a:prstGeom>
          <a:noFill/>
        </p:spPr>
        <p:txBody>
          <a:bodyPr wrap="square" rtlCol="0">
            <a:spAutoFit/>
          </a:bodyPr>
          <a:lstStyle/>
          <a:p>
            <a:pPr marL="285750" indent="-285750">
              <a:buFont typeface="Wingdings" panose="05000000000000000000" pitchFamily="2" charset="2"/>
              <a:buChar char="Ø"/>
            </a:pPr>
            <a:r>
              <a:rPr lang="hr-HR" sz="2050" dirty="0">
                <a:latin typeface="Cambria" panose="02040503050406030204" pitchFamily="18" charset="0"/>
                <a:ea typeface="Cambria" panose="02040503050406030204" pitchFamily="18" charset="0"/>
              </a:rPr>
              <a:t>Viking Erik Crveni, također poznat kao Erik </a:t>
            </a:r>
            <a:r>
              <a:rPr lang="hr-HR" sz="2050" dirty="0" err="1">
                <a:latin typeface="Cambria" panose="02040503050406030204" pitchFamily="18" charset="0"/>
                <a:ea typeface="Cambria" panose="02040503050406030204" pitchFamily="18" charset="0"/>
              </a:rPr>
              <a:t>Thorvaldsson</a:t>
            </a:r>
            <a:r>
              <a:rPr lang="hr-HR" sz="2050" dirty="0">
                <a:latin typeface="Cambria" panose="02040503050406030204" pitchFamily="18" charset="0"/>
                <a:ea typeface="Cambria" panose="02040503050406030204" pitchFamily="18" charset="0"/>
              </a:rPr>
              <a:t>, istražujući Atlantik u 10. stoljeću, postavio je naselja na Grenlandu, a pretpostavlja se da su njegovi nasljednici možda stigli do obala Sjeverne Amerike.</a:t>
            </a:r>
          </a:p>
        </p:txBody>
      </p:sp>
    </p:spTree>
    <p:extLst>
      <p:ext uri="{BB962C8B-B14F-4D97-AF65-F5344CB8AC3E}">
        <p14:creationId xmlns:p14="http://schemas.microsoft.com/office/powerpoint/2010/main" val="2335216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F378EDC-FE06-4336-A0E5-67CBADD89284}"/>
              </a:ext>
            </a:extLst>
          </p:cNvPr>
          <p:cNvSpPr>
            <a:spLocks noGrp="1"/>
          </p:cNvSpPr>
          <p:nvPr>
            <p:ph type="title"/>
          </p:nvPr>
        </p:nvSpPr>
        <p:spPr/>
        <p:txBody>
          <a:bodyPr>
            <a:normAutofit/>
          </a:bodyPr>
          <a:lstStyle/>
          <a:p>
            <a:r>
              <a:rPr lang="hr-HR" sz="4000" b="1" dirty="0">
                <a:latin typeface="Cambria" panose="02040503050406030204" pitchFamily="18" charset="0"/>
                <a:ea typeface="Cambria" panose="02040503050406030204" pitchFamily="18" charset="0"/>
              </a:rPr>
              <a:t>Zanimljive činjenica o Kristoforu Kolumbu</a:t>
            </a:r>
            <a:endParaRPr lang="hr-HR" sz="4000" dirty="0"/>
          </a:p>
        </p:txBody>
      </p:sp>
      <p:sp>
        <p:nvSpPr>
          <p:cNvPr id="3" name="Rezervirano mjesto sadržaja 2">
            <a:extLst>
              <a:ext uri="{FF2B5EF4-FFF2-40B4-BE49-F238E27FC236}">
                <a16:creationId xmlns:a16="http://schemas.microsoft.com/office/drawing/2014/main" id="{8BF4B0F8-D108-42FF-8759-00078F2C6900}"/>
              </a:ext>
            </a:extLst>
          </p:cNvPr>
          <p:cNvSpPr>
            <a:spLocks noGrp="1"/>
          </p:cNvSpPr>
          <p:nvPr>
            <p:ph idx="1"/>
          </p:nvPr>
        </p:nvSpPr>
        <p:spPr/>
        <p:txBody>
          <a:bodyPr>
            <a:normAutofit/>
          </a:bodyPr>
          <a:lstStyle/>
          <a:p>
            <a:pPr>
              <a:buFont typeface="Wingdings" panose="05000000000000000000" pitchFamily="2" charset="2"/>
              <a:buChar char="Ø"/>
            </a:pPr>
            <a:r>
              <a:rPr lang="hr-HR" sz="2300" dirty="0">
                <a:latin typeface="Cambria" panose="02040503050406030204" pitchFamily="18" charset="0"/>
                <a:ea typeface="Cambria" panose="02040503050406030204" pitchFamily="18" charset="0"/>
              </a:rPr>
              <a:t>Kristofor Kolumbo nije njegovo pravo ime. To je </a:t>
            </a:r>
            <a:r>
              <a:rPr lang="hr-HR" sz="2300" dirty="0" err="1">
                <a:latin typeface="Cambria" panose="02040503050406030204" pitchFamily="18" charset="0"/>
                <a:ea typeface="Cambria" panose="02040503050406030204" pitchFamily="18" charset="0"/>
              </a:rPr>
              <a:t>Cristoforo</a:t>
            </a:r>
            <a:r>
              <a:rPr lang="hr-HR" sz="2300" dirty="0">
                <a:latin typeface="Cambria" panose="02040503050406030204" pitchFamily="18" charset="0"/>
                <a:ea typeface="Cambria" panose="02040503050406030204" pitchFamily="18" charset="0"/>
              </a:rPr>
              <a:t> Colombo, dok su ga u Španjolskoj prozvali </a:t>
            </a:r>
            <a:r>
              <a:rPr lang="hr-HR" sz="2300" dirty="0" err="1">
                <a:latin typeface="Cambria" panose="02040503050406030204" pitchFamily="18" charset="0"/>
                <a:ea typeface="Cambria" panose="02040503050406030204" pitchFamily="18" charset="0"/>
              </a:rPr>
              <a:t>Cristobal</a:t>
            </a:r>
            <a:r>
              <a:rPr lang="hr-HR" sz="2300" dirty="0">
                <a:latin typeface="Cambria" panose="02040503050406030204" pitchFamily="18" charset="0"/>
                <a:ea typeface="Cambria" panose="02040503050406030204" pitchFamily="18" charset="0"/>
              </a:rPr>
              <a:t> </a:t>
            </a:r>
            <a:r>
              <a:rPr lang="hr-HR" sz="2300" dirty="0" err="1">
                <a:latin typeface="Cambria" panose="02040503050406030204" pitchFamily="18" charset="0"/>
                <a:ea typeface="Cambria" panose="02040503050406030204" pitchFamily="18" charset="0"/>
              </a:rPr>
              <a:t>Colon</a:t>
            </a:r>
            <a:r>
              <a:rPr lang="hr-HR" sz="2300" dirty="0">
                <a:latin typeface="Cambria" panose="02040503050406030204" pitchFamily="18" charset="0"/>
                <a:ea typeface="Cambria" panose="02040503050406030204" pitchFamily="18" charset="0"/>
              </a:rPr>
              <a:t>.</a:t>
            </a:r>
          </a:p>
          <a:p>
            <a:pPr>
              <a:buFont typeface="Wingdings" panose="05000000000000000000" pitchFamily="2" charset="2"/>
              <a:buChar char="Ø"/>
            </a:pPr>
            <a:r>
              <a:rPr lang="pl-PL" sz="2300" dirty="0">
                <a:latin typeface="Cambria" panose="02040503050406030204" pitchFamily="18" charset="0"/>
                <a:ea typeface="Cambria" panose="02040503050406030204" pitchFamily="18" charset="0"/>
              </a:rPr>
              <a:t>Kolumbo je prva osoba koja je došla u kontakt s jednom od najvećih civilizacija onog doba - Mayama.</a:t>
            </a:r>
          </a:p>
          <a:p>
            <a:pPr>
              <a:buFont typeface="Wingdings" panose="05000000000000000000" pitchFamily="2" charset="2"/>
              <a:buChar char="Ø"/>
            </a:pPr>
            <a:r>
              <a:rPr lang="hr-HR" sz="2300" dirty="0">
                <a:latin typeface="Cambria" panose="02040503050406030204" pitchFamily="18" charset="0"/>
                <a:ea typeface="Cambria" panose="02040503050406030204" pitchFamily="18" charset="0"/>
              </a:rPr>
              <a:t>Kolumbo je bio duboko religiozan čovjek...</a:t>
            </a:r>
          </a:p>
          <a:p>
            <a:pPr>
              <a:buFont typeface="Wingdings" panose="05000000000000000000" pitchFamily="2" charset="2"/>
              <a:buChar char="Ø"/>
            </a:pPr>
            <a:r>
              <a:rPr lang="hr-HR" sz="2300" dirty="0">
                <a:latin typeface="Cambria" panose="02040503050406030204" pitchFamily="18" charset="0"/>
                <a:ea typeface="Cambria" panose="02040503050406030204" pitchFamily="18" charset="0"/>
              </a:rPr>
              <a:t>Na svom velikom putovanju 1492. godine Kolumbo je obećao nagradu onome tko prvi vidi kopno. To je bio mornar </a:t>
            </a:r>
            <a:r>
              <a:rPr lang="hr-HR" sz="2300" dirty="0" err="1">
                <a:latin typeface="Cambria" panose="02040503050406030204" pitchFamily="18" charset="0"/>
                <a:ea typeface="Cambria" panose="02040503050406030204" pitchFamily="18" charset="0"/>
              </a:rPr>
              <a:t>Rodrigo</a:t>
            </a:r>
            <a:r>
              <a:rPr lang="hr-HR" sz="2300" dirty="0">
                <a:latin typeface="Cambria" panose="02040503050406030204" pitchFamily="18" charset="0"/>
                <a:ea typeface="Cambria" panose="02040503050406030204" pitchFamily="18" charset="0"/>
              </a:rPr>
              <a:t> de </a:t>
            </a:r>
            <a:r>
              <a:rPr lang="hr-HR" sz="2300" dirty="0" err="1">
                <a:latin typeface="Cambria" panose="02040503050406030204" pitchFamily="18" charset="0"/>
                <a:ea typeface="Cambria" panose="02040503050406030204" pitchFamily="18" charset="0"/>
              </a:rPr>
              <a:t>Triana</a:t>
            </a:r>
            <a:r>
              <a:rPr lang="hr-HR" sz="2300" dirty="0">
                <a:latin typeface="Cambria" panose="02040503050406030204" pitchFamily="18" charset="0"/>
                <a:ea typeface="Cambria" panose="02040503050406030204" pitchFamily="18" charset="0"/>
              </a:rPr>
              <a:t>, no čovjek nikada nije vidio obećanu nagradu.</a:t>
            </a:r>
          </a:p>
          <a:p>
            <a:pPr>
              <a:buFont typeface="Wingdings" panose="05000000000000000000" pitchFamily="2" charset="2"/>
              <a:buChar char="Ø"/>
            </a:pPr>
            <a:r>
              <a:rPr lang="hr-HR" sz="2300" dirty="0">
                <a:latin typeface="Cambria" panose="02040503050406030204" pitchFamily="18" charset="0"/>
                <a:ea typeface="Cambria" panose="02040503050406030204" pitchFamily="18" charset="0"/>
              </a:rPr>
              <a:t>Uredno je prodavao ljude iz novootkrivenih zemalja, no ubrzo se jako razočarao kada je Kraljica </a:t>
            </a:r>
            <a:r>
              <a:rPr lang="hr-HR" sz="2300" dirty="0" err="1">
                <a:latin typeface="Cambria" panose="02040503050406030204" pitchFamily="18" charset="0"/>
                <a:ea typeface="Cambria" panose="02040503050406030204" pitchFamily="18" charset="0"/>
              </a:rPr>
              <a:t>Isabela</a:t>
            </a:r>
            <a:r>
              <a:rPr lang="hr-HR" sz="2300" dirty="0">
                <a:latin typeface="Cambria" panose="02040503050406030204" pitchFamily="18" charset="0"/>
                <a:ea typeface="Cambria" panose="02040503050406030204" pitchFamily="18" charset="0"/>
              </a:rPr>
              <a:t> dala zabranu porobljavanja novih doseljenika s njegovih putovanja.</a:t>
            </a:r>
          </a:p>
        </p:txBody>
      </p:sp>
    </p:spTree>
    <p:extLst>
      <p:ext uri="{BB962C8B-B14F-4D97-AF65-F5344CB8AC3E}">
        <p14:creationId xmlns:p14="http://schemas.microsoft.com/office/powerpoint/2010/main" val="2312870043"/>
      </p:ext>
    </p:extLst>
  </p:cSld>
  <p:clrMapOvr>
    <a:masterClrMapping/>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1313</Words>
  <Application>Microsoft Office PowerPoint</Application>
  <PresentationFormat>Široki zaslon</PresentationFormat>
  <Paragraphs>54</Paragraphs>
  <Slides>12</Slides>
  <Notes>0</Notes>
  <HiddenSlides>0</HiddenSlides>
  <MMClips>0</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12</vt:i4>
      </vt:variant>
    </vt:vector>
  </HeadingPairs>
  <TitlesOfParts>
    <vt:vector size="18" baseType="lpstr">
      <vt:lpstr>Arial</vt:lpstr>
      <vt:lpstr>Calibri</vt:lpstr>
      <vt:lpstr>Calibri Light</vt:lpstr>
      <vt:lpstr>Cambria</vt:lpstr>
      <vt:lpstr>Wingdings</vt:lpstr>
      <vt:lpstr>Tema sustava Office</vt:lpstr>
      <vt:lpstr>KOLUMBO</vt:lpstr>
      <vt:lpstr>Kolumbo</vt:lpstr>
      <vt:lpstr>Četiri putovanja Kristofora Kolumba koja su promijenila svijet</vt:lpstr>
      <vt:lpstr>Kristofor Kolumbo otkrio Novi svijet (1492.)</vt:lpstr>
      <vt:lpstr>PowerPoint prezentacija</vt:lpstr>
      <vt:lpstr>Santa Maria</vt:lpstr>
      <vt:lpstr>Columbus day</vt:lpstr>
      <vt:lpstr>Tko je zapravo otkrio Ameriku?</vt:lpstr>
      <vt:lpstr>Zanimljive činjenica o Kristoforu Kolumbu</vt:lpstr>
      <vt:lpstr>Kolumbova smrt i razočarenje</vt:lpstr>
      <vt:lpstr>Izvori</vt:lpstr>
      <vt:lpstr>KRAJ</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KOLUMBO</dc:title>
  <dc:creator>M.FRANIC-LEGION</dc:creator>
  <cp:lastModifiedBy>M.FRANIC-LEGION</cp:lastModifiedBy>
  <cp:revision>14</cp:revision>
  <dcterms:created xsi:type="dcterms:W3CDTF">2024-03-07T13:44:06Z</dcterms:created>
  <dcterms:modified xsi:type="dcterms:W3CDTF">2024-03-07T21:13:48Z</dcterms:modified>
</cp:coreProperties>
</file>