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7" r:id="rId13"/>
    <p:sldId id="266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07CDEC-75BD-9697-2312-D8D47D996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1571A3B-C7CD-C6FB-80EA-C95D503F4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C58E80E-6BF0-EDF7-D93A-B14B3B3A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68DA-3A8B-461B-BF34-85CDB429A295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2181C2-243B-A19F-8722-02EAAF51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27DD93A-C693-EDE5-744C-255C7BF19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4725-9D95-4380-BA3B-D351F27808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885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ED351A-7ED3-FFD4-0866-84A61E1DB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2BB2BC6-F9C9-7BC2-55D5-4264335EAD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8E9601E-C675-7F19-921E-5E3F1B262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68DA-3A8B-461B-BF34-85CDB429A295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FDC5DD-B2DD-FA64-0F21-76D528155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FF732F-2293-23AC-EA4A-65598F0C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4725-9D95-4380-BA3B-D351F27808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079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D84754A-944F-CDB9-A71E-4A7A88F67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FC7F75F-2712-557C-6B12-0DF1C8355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8401C98-8700-AF56-E00A-B3DF58B6A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68DA-3A8B-461B-BF34-85CDB429A295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A1D02E-A042-9198-EDD5-E8A5D8853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3DED89C-A2DE-91AF-CFA5-01F7111B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4725-9D95-4380-BA3B-D351F27808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313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2731AC-A333-8D4A-7015-5D7425756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9825CC-E2F1-B5C9-6728-708C33A9F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570BC25-B2ED-D042-BAB0-D8BC1C21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68DA-3A8B-461B-BF34-85CDB429A295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A937920-1E21-7BCF-742B-B2BC2C97C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1762978-6FA8-5601-7F6F-9722ABA2D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4725-9D95-4380-BA3B-D351F27808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433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3A63CA-7309-9282-2CFD-C369F387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1FCB6A0-C2D9-6AF4-C2D5-9F76BD73C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7900D1E-B947-78B0-1835-245CCE94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68DA-3A8B-461B-BF34-85CDB429A295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914FF13-CD47-7775-41B7-6321C10C0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7043EC0-6ED2-BB0A-60DA-24E83C3E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4725-9D95-4380-BA3B-D351F27808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674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EDB7C2-CDAB-9AEE-7275-E9DEC598B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7A8139C-53F3-1254-9130-EA1FB79EF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DC6B852-663E-5FFB-F437-173A5B1DF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DDC91C5-CF8B-8627-9F96-8AE93182F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68DA-3A8B-461B-BF34-85CDB429A295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1571BBD-C228-F6C2-E95D-9AFD227F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F8990B7-85EA-28B3-C869-BE658AA2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4725-9D95-4380-BA3B-D351F27808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901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3D79E2-9353-D5AE-E7FE-6CC3BA95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FA7697B-B889-DDFD-FF13-D8731E9AF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F7A2D5F-08F2-AAA7-1EE3-2426A4FC3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AB9A05C-0325-8574-ACB3-92D3BF6CF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CFB8875-85D9-B154-0E8D-427F2697D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8933409-D569-6E16-1910-13E28C3F6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68DA-3A8B-461B-BF34-85CDB429A295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85E13F5-D7D1-61F8-6E40-32565A39B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30CBFE8-C55D-D10A-66EB-5E40E05BD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4725-9D95-4380-BA3B-D351F27808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540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4B045B-F21C-91A3-66B9-A064BC71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D2089B6-41B9-A714-10EF-F01146839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68DA-3A8B-461B-BF34-85CDB429A295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6F6F15C-60EA-6CA0-EE1D-56781FAED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75BE2F5-F950-B637-97A7-250131E1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4725-9D95-4380-BA3B-D351F27808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541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2D12EC7B-6E5E-82BA-F4B2-C5CE06032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68DA-3A8B-461B-BF34-85CDB429A295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B9A22B6-43E6-C61E-B7D9-0B4FB5A33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C49D960-0604-4270-541A-D9D9D7C72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4725-9D95-4380-BA3B-D351F27808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309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A357EF-15CD-C65F-814D-F511AEFBC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26A598-6911-C62A-0803-BF3F819C5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78C5C9F-D0FD-7850-EE20-20B130193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1B55714-B469-0232-DCB9-65BE2896B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68DA-3A8B-461B-BF34-85CDB429A295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0955DC1-BBF0-B584-6AF0-F6F3A443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217F40F-8D9B-DF21-95FD-2347FCAF8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4725-9D95-4380-BA3B-D351F27808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789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224BA8-0BA2-F84E-A638-A77CD1E4D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E7FDE83-E4F8-0838-D6FA-8E02BBE761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EBE2240-3C47-392C-F8FF-0380B25E1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05F1B89-2980-695D-21C7-9C9EACD18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68DA-3A8B-461B-BF34-85CDB429A295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000F4B9-12BC-BACE-F2C1-67D7CBDDC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735EA05-652F-8302-ACBE-C993D19FD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4725-9D95-4380-BA3B-D351F27808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358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3DF37F5-B7C0-B9D5-61F9-EB59DE49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0211169-DDC3-DDFE-C742-4946A6D86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E3902E9-22E9-AE14-614C-2F3680DE8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A68DA-3A8B-461B-BF34-85CDB429A295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571B10-450B-2941-F393-3DD3247DC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6BF06C9-AAE8-96BF-2C95-4F49306D8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B4725-9D95-4380-BA3B-D351F27808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67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ajaylal70/ancient-chinese-clothing" TargetMode="External"/><Relationship Id="rId2" Type="http://schemas.openxmlformats.org/officeDocument/2006/relationships/hyperlink" Target="https://www.slideshare.net/MuhammadAliSiddiqui6/chinese-traditional-clothing-8216702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udycli.org/chinese-culture/traditional-chinese-clothing/" TargetMode="External"/><Relationship Id="rId4" Type="http://schemas.openxmlformats.org/officeDocument/2006/relationships/hyperlink" Target="https://en.wikipedia.org/wiki/Chinese_cloth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slikanje, crtež, osoba, umjetničko djelo&#10;&#10;Opis je automatski generiran">
            <a:extLst>
              <a:ext uri="{FF2B5EF4-FFF2-40B4-BE49-F238E27FC236}">
                <a16:creationId xmlns:a16="http://schemas.microsoft.com/office/drawing/2014/main" id="{6B1FC6BE-D5C9-4D27-CE55-CB1D8F37E8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1" b="2559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30451C1-B6E5-1EFB-C3ED-935CF9853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Odjeća kroz kineske Dinastije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01A8672-A3D6-9CEB-F8C9-3EEC16AB9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Nika Lendić, 1.j.</a:t>
            </a:r>
          </a:p>
        </p:txBody>
      </p:sp>
    </p:spTree>
    <p:extLst>
      <p:ext uri="{BB962C8B-B14F-4D97-AF65-F5344CB8AC3E}">
        <p14:creationId xmlns:p14="http://schemas.microsoft.com/office/powerpoint/2010/main" val="1159431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77D8F8-A451-5687-7587-63644DDCA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C26C01-93AA-CDEA-DFCC-A4E750790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Chinese traditional clothing | PPT (slideshare.net)</a:t>
            </a:r>
            <a:endParaRPr lang="hr-HR" dirty="0"/>
          </a:p>
          <a:p>
            <a:r>
              <a:rPr lang="en-US" dirty="0">
                <a:hlinkClick r:id="rId3"/>
              </a:rPr>
              <a:t>Ancient Chinese clothing | PPT (slideshare.net)</a:t>
            </a:r>
            <a:endParaRPr lang="hr-HR" dirty="0"/>
          </a:p>
          <a:p>
            <a:r>
              <a:rPr lang="hr-HR" dirty="0" err="1">
                <a:hlinkClick r:id="rId4"/>
              </a:rPr>
              <a:t>Chinese</a:t>
            </a:r>
            <a:r>
              <a:rPr lang="hr-HR" dirty="0">
                <a:hlinkClick r:id="rId4"/>
              </a:rPr>
              <a:t> </a:t>
            </a:r>
            <a:r>
              <a:rPr lang="hr-HR" dirty="0" err="1">
                <a:hlinkClick r:id="rId4"/>
              </a:rPr>
              <a:t>clothing</a:t>
            </a:r>
            <a:r>
              <a:rPr lang="hr-HR" dirty="0">
                <a:hlinkClick r:id="rId4"/>
              </a:rPr>
              <a:t> – Wikipedia</a:t>
            </a:r>
            <a:endParaRPr lang="hr-HR" dirty="0"/>
          </a:p>
          <a:p>
            <a:r>
              <a:rPr lang="en-US" dirty="0">
                <a:hlinkClick r:id="rId5"/>
              </a:rPr>
              <a:t>Introduction to Traditional Chinese Clothing | Chinese Language Institute (studycli.org)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3926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2663BF6-B1DF-92B3-3755-F5D9F16A2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Dinastija Shang</a:t>
            </a:r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078DE5-FC00-7F5F-1AD9-B035543F6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Karakteristike:</a:t>
            </a:r>
          </a:p>
          <a:p>
            <a:pPr marL="0"/>
            <a:r>
              <a:rPr lang="en-US" sz="2200" dirty="0"/>
              <a:t>- Uska košulja s mažetama koja je do koljena</a:t>
            </a:r>
          </a:p>
          <a:p>
            <a:pPr marL="0"/>
            <a:r>
              <a:rPr lang="en-US" sz="2200" dirty="0"/>
              <a:t>- Vezana pojasom</a:t>
            </a:r>
          </a:p>
          <a:p>
            <a:pPr marL="0"/>
            <a:r>
              <a:rPr lang="en-US" sz="2200" dirty="0"/>
              <a:t>- Uska suknja do gležnja</a:t>
            </a:r>
          </a:p>
          <a:p>
            <a:pPr marL="0"/>
            <a:r>
              <a:rPr lang="en-US" sz="2200" dirty="0"/>
              <a:t>- Opotpunjena komadom </a:t>
            </a:r>
            <a:r>
              <a:rPr lang="hr-HR" sz="2200" dirty="0"/>
              <a:t>t</a:t>
            </a:r>
            <a:r>
              <a:rPr lang="en-US" sz="2200" dirty="0"/>
              <a:t>kanine koja pada do gležnja</a:t>
            </a:r>
          </a:p>
          <a:p>
            <a:pPr marL="0"/>
            <a:endParaRPr lang="en-US" sz="2200" dirty="0"/>
          </a:p>
          <a:p>
            <a:pPr marL="0"/>
            <a:r>
              <a:rPr lang="en-US" sz="2200" dirty="0"/>
              <a:t>- Odjeća je uglavnom bila u primarnim bojama i nije se razlikovala između ljudi.</a:t>
            </a:r>
          </a:p>
        </p:txBody>
      </p:sp>
      <p:pic>
        <p:nvPicPr>
          <p:cNvPr id="6" name="Rezervirano mjesto sadržaja 5" descr="Slika na kojoj se prikazuje odijevanje, uzorak (modni dizajn), uzorak, moda&#10;&#10;Opis je automatski generiran">
            <a:extLst>
              <a:ext uri="{FF2B5EF4-FFF2-40B4-BE49-F238E27FC236}">
                <a16:creationId xmlns:a16="http://schemas.microsoft.com/office/drawing/2014/main" id="{BC9AD9B2-F21D-EF01-56FE-510FD02BB1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3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3F77B97-1518-194B-509D-6FF8091D3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6986015" cy="17764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Dinastija Zhou</a:t>
            </a:r>
          </a:p>
        </p:txBody>
      </p:sp>
      <p:pic>
        <p:nvPicPr>
          <p:cNvPr id="10" name="Slika 9" descr="Slika na kojoj se prikazuje tekst, snimka zaslona, pismo, papirnati proizvod&#10;&#10;Opis je automatski generiran">
            <a:extLst>
              <a:ext uri="{FF2B5EF4-FFF2-40B4-BE49-F238E27FC236}">
                <a16:creationId xmlns:a16="http://schemas.microsoft.com/office/drawing/2014/main" id="{E863B3C7-1F67-70C0-AF5C-786888613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09" y="553674"/>
            <a:ext cx="3532036" cy="1306853"/>
          </a:xfrm>
          <a:prstGeom prst="rect">
            <a:avLst/>
          </a:prstGeom>
        </p:spPr>
      </p:pic>
      <p:sp>
        <p:nvSpPr>
          <p:cNvPr id="17" name="sketch line">
            <a:extLst>
              <a:ext uri="{FF2B5EF4-FFF2-40B4-BE49-F238E27FC236}">
                <a16:creationId xmlns:a16="http://schemas.microsoft.com/office/drawing/2014/main" id="{75F6FDB4-2351-48C2-A863-2364A023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50A91C2-DD52-ADA7-082A-F2FBD3A73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2504819"/>
            <a:ext cx="6986016" cy="3672144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/>
              <a:t>- Sa razvojom društvenih slojeva, materijali, boja, stil i dekoracija su se počeli razlikovati između slojeva.</a:t>
            </a:r>
          </a:p>
          <a:p>
            <a:pPr marL="0"/>
            <a:endParaRPr lang="en-US" sz="2000"/>
          </a:p>
          <a:p>
            <a:pPr marL="0"/>
            <a:r>
              <a:rPr lang="en-US" sz="2000"/>
              <a:t>- Pojava prvog sakoa</a:t>
            </a:r>
          </a:p>
          <a:p>
            <a:pPr marL="0"/>
            <a:endParaRPr lang="en-US" sz="2000"/>
          </a:p>
          <a:p>
            <a:pPr marL="0"/>
            <a:r>
              <a:rPr lang="en-US" sz="2000"/>
              <a:t>- Samo je car mogao nositi žutu boju jer je žuta simbolizirala moć i vlast</a:t>
            </a:r>
          </a:p>
          <a:p>
            <a:pPr marL="0"/>
            <a:endParaRPr lang="en-US" sz="2000"/>
          </a:p>
          <a:p>
            <a:pPr marL="0"/>
            <a:r>
              <a:rPr lang="en-US" sz="2000"/>
              <a:t>- Uz žutu, Dinastija Zhou je voljela i crvenu boju, koja je simbolizira vatru</a:t>
            </a:r>
          </a:p>
          <a:p>
            <a:pPr marL="0"/>
            <a:endParaRPr lang="en-US" sz="2000"/>
          </a:p>
        </p:txBody>
      </p:sp>
      <p:pic>
        <p:nvPicPr>
          <p:cNvPr id="8" name="Slika 7" descr="Slika na kojoj se prikazuje tekst, slikanje, odijevanje, osoba&#10;&#10;Opis je automatski generiran">
            <a:extLst>
              <a:ext uri="{FF2B5EF4-FFF2-40B4-BE49-F238E27FC236}">
                <a16:creationId xmlns:a16="http://schemas.microsoft.com/office/drawing/2014/main" id="{854E063F-79C8-92B9-B60E-32CBFE19B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909" y="2310086"/>
            <a:ext cx="3110762" cy="1890220"/>
          </a:xfrm>
          <a:prstGeom prst="rect">
            <a:avLst/>
          </a:prstGeom>
        </p:spPr>
      </p:pic>
      <p:pic>
        <p:nvPicPr>
          <p:cNvPr id="6" name="Rezervirano mjesto sadržaja 5" descr="Slika na kojoj se prikazuje slikanje, crtež, skeč, umjetničko djelo&#10;&#10;Opis je automatski generiran">
            <a:extLst>
              <a:ext uri="{FF2B5EF4-FFF2-40B4-BE49-F238E27FC236}">
                <a16:creationId xmlns:a16="http://schemas.microsoft.com/office/drawing/2014/main" id="{30298D6F-859D-5E80-182C-C09D2C9650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136" y="4385411"/>
            <a:ext cx="3530309" cy="18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83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D782FC1-1795-31B4-E6DB-79C963038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Dinastija Qin</a:t>
            </a:r>
          </a:p>
        </p:txBody>
      </p:sp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31F1F1-DDF7-1A55-91AD-2887A8F72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7768" y="1961599"/>
            <a:ext cx="4586513" cy="3647710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>
                <a:solidFill>
                  <a:schemeClr val="bg1"/>
                </a:solidFill>
              </a:rPr>
              <a:t>- Car </a:t>
            </a:r>
            <a:r>
              <a:rPr lang="en-US" sz="2000" b="0" i="0">
                <a:solidFill>
                  <a:schemeClr val="bg1"/>
                </a:solidFill>
                <a:effectLst/>
              </a:rPr>
              <a:t>Qing Shi Huang je nosio crnu odjeću zbog religioznih razloga</a:t>
            </a:r>
          </a:p>
          <a:p>
            <a:pPr marL="0"/>
            <a:r>
              <a:rPr lang="en-US" sz="2000">
                <a:solidFill>
                  <a:schemeClr val="bg1"/>
                </a:solidFill>
              </a:rPr>
              <a:t>- Crna boja predstavlja element vode, a crvena boja vatru.</a:t>
            </a:r>
          </a:p>
          <a:p>
            <a:pPr marL="0"/>
            <a:r>
              <a:rPr lang="en-US" sz="2000">
                <a:solidFill>
                  <a:schemeClr val="bg1"/>
                </a:solidFill>
              </a:rPr>
              <a:t>- Predstavlja nadmoć Dinastije Qin </a:t>
            </a:r>
          </a:p>
          <a:p>
            <a:pPr marL="0"/>
            <a:r>
              <a:rPr lang="en-US" sz="2000">
                <a:solidFill>
                  <a:schemeClr val="bg1"/>
                </a:solidFill>
              </a:rPr>
              <a:t>(voda) nad Dinastijom Zhou (vatra)</a:t>
            </a:r>
          </a:p>
          <a:p>
            <a:pPr marL="0"/>
            <a:endParaRPr lang="en-US" sz="2000">
              <a:solidFill>
                <a:schemeClr val="bg1"/>
              </a:solidFill>
            </a:endParaRPr>
          </a:p>
          <a:p>
            <a:pPr marL="0"/>
            <a:r>
              <a:rPr lang="en-US" sz="2000">
                <a:solidFill>
                  <a:schemeClr val="bg1"/>
                </a:solidFill>
              </a:rPr>
              <a:t>- Od razliku od boje, stil odjeće se nije razlikovao od drugih Dinastija.</a:t>
            </a:r>
          </a:p>
          <a:p>
            <a:pPr marL="0"/>
            <a:endParaRPr lang="en-US" sz="2000">
              <a:solidFill>
                <a:schemeClr val="bg1"/>
              </a:solidFill>
            </a:endParaRPr>
          </a:p>
        </p:txBody>
      </p:sp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Rezervirano mjesto sadržaja 5" descr="Slika na kojoj se prikazuje odijevanje, Kostimografija, u dvorani, modni dizajn&#10;&#10;Opis je automatski generiran">
            <a:extLst>
              <a:ext uri="{FF2B5EF4-FFF2-40B4-BE49-F238E27FC236}">
                <a16:creationId xmlns:a16="http://schemas.microsoft.com/office/drawing/2014/main" id="{AB0DAFBC-8898-0D6D-FBA8-8B009FFDBE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3" r="397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9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B25414B-1DB8-53D4-4DEE-6985E86F7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Dinastija Han</a:t>
            </a:r>
          </a:p>
        </p:txBody>
      </p:sp>
      <p:cxnSp>
        <p:nvCxnSpPr>
          <p:cNvPr id="23" name="Straight Connector 16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3189F9-A893-1EAC-14E2-8A89CAA47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2288833"/>
            <a:ext cx="4800600" cy="3711571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>
                <a:solidFill>
                  <a:schemeClr val="bg1"/>
                </a:solidFill>
              </a:rPr>
              <a:t>- Prvo zlatno doba Kine</a:t>
            </a:r>
          </a:p>
          <a:p>
            <a:pPr marL="0"/>
            <a:r>
              <a:rPr lang="en-US" sz="2000">
                <a:solidFill>
                  <a:schemeClr val="bg1"/>
                </a:solidFill>
              </a:rPr>
              <a:t>- Han kinezi, najveća etnička manjina u </a:t>
            </a:r>
          </a:p>
          <a:p>
            <a:pPr marL="0"/>
            <a:r>
              <a:rPr lang="en-US" sz="2000">
                <a:solidFill>
                  <a:schemeClr val="bg1"/>
                </a:solidFill>
              </a:rPr>
              <a:t>Kini</a:t>
            </a:r>
          </a:p>
          <a:p>
            <a:pPr marL="0"/>
            <a:r>
              <a:rPr lang="en-US" sz="2000">
                <a:solidFill>
                  <a:schemeClr val="bg1"/>
                </a:solidFill>
              </a:rPr>
              <a:t>- Hanfu:</a:t>
            </a:r>
          </a:p>
          <a:p>
            <a:pPr marL="0"/>
            <a:r>
              <a:rPr lang="en-US" sz="2000">
                <a:solidFill>
                  <a:schemeClr val="bg1"/>
                </a:solidFill>
              </a:rPr>
              <a:t>- U prvih 200. godina, crna boja prevladavale u odjeći. Ipak, prisustovala je crvena i bijela boja.</a:t>
            </a:r>
          </a:p>
          <a:p>
            <a:pPr marL="0"/>
            <a:endParaRPr lang="en-US" sz="2000">
              <a:solidFill>
                <a:schemeClr val="bg1"/>
              </a:solidFill>
            </a:endParaRPr>
          </a:p>
          <a:p>
            <a:pPr marL="0"/>
            <a:r>
              <a:rPr lang="en-US" sz="2000">
                <a:solidFill>
                  <a:schemeClr val="bg1"/>
                </a:solidFill>
              </a:rPr>
              <a:t>- Kasnije, i druge boje počinju se koristiti u odjeći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214797F4-DD43-C9AD-81CB-45FC2BC71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727" y="0"/>
            <a:ext cx="4562273" cy="2895910"/>
          </a:xfrm>
          <a:prstGeom prst="rect">
            <a:avLst/>
          </a:prstGeom>
        </p:spPr>
      </p:pic>
      <p:pic>
        <p:nvPicPr>
          <p:cNvPr id="6" name="Rezervirano mjesto sadržaja 5" descr="Slika na kojoj se prikazuje crtež, slikanje, Umjetnina, Ljudsko lice&#10;&#10;Opis je automatski generiran">
            <a:extLst>
              <a:ext uri="{FF2B5EF4-FFF2-40B4-BE49-F238E27FC236}">
                <a16:creationId xmlns:a16="http://schemas.microsoft.com/office/drawing/2014/main" id="{ADE3B8B2-F25B-1C96-C954-10E83F7C4D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727" y="3824096"/>
            <a:ext cx="4562263" cy="3033904"/>
          </a:xfrm>
          <a:prstGeom prst="rect">
            <a:avLst/>
          </a:prstGeom>
        </p:spPr>
      </p:pic>
      <p:cxnSp>
        <p:nvCxnSpPr>
          <p:cNvPr id="24" name="Straight Connector 18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743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6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Rezervirano mjesto sadržaja 21" descr="Slika na kojoj se prikazuje umjetničko djelo, tkanina&#10;&#10;Opis je automatski generiran">
            <a:extLst>
              <a:ext uri="{FF2B5EF4-FFF2-40B4-BE49-F238E27FC236}">
                <a16:creationId xmlns:a16="http://schemas.microsoft.com/office/drawing/2014/main" id="{37837C7E-B726-B604-BCBE-1E9FFDD324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" r="31989" b="4224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35" name="Rectangle 28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698A150-9F63-C76B-A2B1-BE2641AC0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Dinastija Han</a:t>
            </a:r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18C2AF-EB25-CBD6-D0EA-9671838E1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1700">
                <a:solidFill>
                  <a:schemeClr val="bg1"/>
                </a:solidFill>
              </a:rPr>
              <a:t>- Karakteristike:</a:t>
            </a:r>
          </a:p>
          <a:p>
            <a:pPr marL="0"/>
            <a:r>
              <a:rPr lang="en-US" sz="1700">
                <a:solidFill>
                  <a:schemeClr val="bg1"/>
                </a:solidFill>
              </a:rPr>
              <a:t>- Crvena odjeća</a:t>
            </a:r>
          </a:p>
          <a:p>
            <a:pPr marL="0"/>
            <a:r>
              <a:rPr lang="en-US" sz="1700">
                <a:solidFill>
                  <a:schemeClr val="bg1"/>
                </a:solidFill>
              </a:rPr>
              <a:t>- Četvrtasti rukavi</a:t>
            </a:r>
          </a:p>
          <a:p>
            <a:pPr marL="0"/>
            <a:r>
              <a:rPr lang="en-US" sz="1700">
                <a:solidFill>
                  <a:schemeClr val="bg1"/>
                </a:solidFill>
              </a:rPr>
              <a:t>- Dekoracija od žada</a:t>
            </a:r>
          </a:p>
          <a:p>
            <a:pPr marL="0"/>
            <a:r>
              <a:rPr lang="en-US" sz="1700">
                <a:solidFill>
                  <a:schemeClr val="bg1"/>
                </a:solidFill>
              </a:rPr>
              <a:t>- Crvene cipele</a:t>
            </a:r>
          </a:p>
          <a:p>
            <a:pPr marL="0"/>
            <a:r>
              <a:rPr lang="en-US" sz="1700">
                <a:solidFill>
                  <a:schemeClr val="bg1"/>
                </a:solidFill>
              </a:rPr>
              <a:t>- Vrlo široki rukavi</a:t>
            </a:r>
          </a:p>
          <a:p>
            <a:pPr marL="0"/>
            <a:endParaRPr lang="en-US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6FF42C2-EA15-4154-B242-E98E88CED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D79DE9F7-28C4-4856-BA57-D696E124C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D22CDF3-870C-35E7-A8B3-7D0C8C4C1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78408"/>
            <a:ext cx="4056530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Dinastija Tang</a:t>
            </a: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E1F9ED9C-121B-44C6-A308-5824769C4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4A5F8185-F27B-4E99-A06C-007336FE3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95865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81445FC-F239-79BD-DB8D-E1573B036D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359152"/>
            <a:ext cx="4056530" cy="34290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 Dinastija najelegantnije odjeće </a:t>
            </a:r>
          </a:p>
          <a:p>
            <a:pPr marL="0"/>
            <a:r>
              <a:rPr lang="en-US" sz="1800"/>
              <a:t>- Glavni materijali koji su se koristili su vuna, lan i svila</a:t>
            </a:r>
          </a:p>
          <a:p>
            <a:pPr marL="0"/>
            <a:r>
              <a:rPr lang="en-US" sz="1800"/>
              <a:t>- Svila je bila korištena u odjeći careva zbog svoje cijene.</a:t>
            </a:r>
          </a:p>
          <a:p>
            <a:pPr marL="0"/>
            <a:r>
              <a:rPr lang="en-US" sz="1800"/>
              <a:t>- Žutu i zlatnu boju je mogla nositi samo kraljevska obitelj.</a:t>
            </a:r>
          </a:p>
          <a:p>
            <a:pPr marL="0"/>
            <a:endParaRPr lang="en-US" sz="1800"/>
          </a:p>
        </p:txBody>
      </p:sp>
      <p:pic>
        <p:nvPicPr>
          <p:cNvPr id="12" name="Slika 11" descr="Slika na kojoj se prikazuje odijevanje, slikanje, umjetničko djelo, Ljudsko lice&#10;&#10;Opis je automatski generiran">
            <a:extLst>
              <a:ext uri="{FF2B5EF4-FFF2-40B4-BE49-F238E27FC236}">
                <a16:creationId xmlns:a16="http://schemas.microsoft.com/office/drawing/2014/main" id="{3761A95E-8532-95CA-9160-41D057D26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705" y="719824"/>
            <a:ext cx="2873668" cy="2033120"/>
          </a:xfrm>
          <a:prstGeom prst="rect">
            <a:avLst/>
          </a:prstGeom>
        </p:spPr>
      </p:pic>
      <p:pic>
        <p:nvPicPr>
          <p:cNvPr id="6" name="Rezervirano mjesto sadržaja 5" descr="Slika na kojoj se prikazuje slikanje, žena, odijevanje, crtež&#10;&#10;Opis je automatski generiran">
            <a:extLst>
              <a:ext uri="{FF2B5EF4-FFF2-40B4-BE49-F238E27FC236}">
                <a16:creationId xmlns:a16="http://schemas.microsoft.com/office/drawing/2014/main" id="{4793C38A-1B1B-E357-B29B-EFDA3517FA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365" y="728642"/>
            <a:ext cx="2873668" cy="2011567"/>
          </a:xfrm>
          <a:prstGeom prst="rect">
            <a:avLst/>
          </a:prstGeom>
        </p:spPr>
      </p:pic>
      <p:pic>
        <p:nvPicPr>
          <p:cNvPr id="8" name="Slika 7" descr="Slika na kojoj se prikazuje Ples, tekst, slikanje&#10;&#10;Opis je automatski generiran">
            <a:extLst>
              <a:ext uri="{FF2B5EF4-FFF2-40B4-BE49-F238E27FC236}">
                <a16:creationId xmlns:a16="http://schemas.microsoft.com/office/drawing/2014/main" id="{93E3442B-AD56-EA21-C135-99DDA0FF7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705" y="3755609"/>
            <a:ext cx="5989328" cy="176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13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A925D0-5C63-E9C2-5B25-B70A87182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Razlika između </a:t>
            </a:r>
            <a:r>
              <a:rPr lang="hr-HR" dirty="0" err="1"/>
              <a:t>Hanfu</a:t>
            </a:r>
            <a:r>
              <a:rPr lang="hr-HR" dirty="0"/>
              <a:t> i Kimona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AE119BF-FA24-E503-5CD2-E98E54389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42376" y="3291284"/>
            <a:ext cx="5157787" cy="418011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hr-HR" dirty="0"/>
              <a:t>Kimono je uzak i pravokutnog oblika</a:t>
            </a:r>
          </a:p>
          <a:p>
            <a:pPr marL="514350" indent="-514350">
              <a:buAutoNum type="arabicPeriod"/>
            </a:pPr>
            <a:r>
              <a:rPr lang="hr-HR" dirty="0"/>
              <a:t>Lijevi dio je preklopljen preko desne</a:t>
            </a:r>
          </a:p>
          <a:p>
            <a:pPr marL="514350" indent="-514350">
              <a:buAutoNum type="arabicPeriod"/>
            </a:pPr>
            <a:r>
              <a:rPr lang="hr-HR" dirty="0"/>
              <a:t>Učvršćuje se obijem</a:t>
            </a:r>
          </a:p>
          <a:p>
            <a:pPr marL="514350" indent="-514350">
              <a:buAutoNum type="arabicPeriod"/>
            </a:pPr>
            <a:r>
              <a:rPr lang="hr-HR" dirty="0" err="1"/>
              <a:t>Odjeva</a:t>
            </a:r>
            <a:r>
              <a:rPr lang="hr-HR" dirty="0"/>
              <a:t> se na svečane prilike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4E53323-1C1E-8821-4631-685DF8E9D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17777" y="2476897"/>
            <a:ext cx="5183188" cy="823912"/>
          </a:xfrm>
        </p:spPr>
        <p:txBody>
          <a:bodyPr/>
          <a:lstStyle/>
          <a:p>
            <a:r>
              <a:rPr lang="hr-HR" dirty="0"/>
              <a:t>                                                              </a:t>
            </a:r>
            <a:r>
              <a:rPr lang="hr-HR" dirty="0" err="1"/>
              <a:t>Hanfu</a:t>
            </a:r>
            <a:endParaRPr lang="hr-HR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FB8FB1E-081E-5F19-5ECE-1BEE4CA1D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34212" y="3402012"/>
            <a:ext cx="5157788" cy="345598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hr-HR" dirty="0" err="1"/>
              <a:t>Hanfu</a:t>
            </a:r>
            <a:r>
              <a:rPr lang="hr-HR" dirty="0"/>
              <a:t> ” pada” do poda i trokutastog je oblika</a:t>
            </a:r>
          </a:p>
          <a:p>
            <a:pPr marL="514350" indent="-514350">
              <a:buAutoNum type="arabicPeriod"/>
            </a:pPr>
            <a:r>
              <a:rPr lang="hr-HR" dirty="0"/>
              <a:t>Rukavi su širi</a:t>
            </a:r>
          </a:p>
          <a:p>
            <a:pPr marL="514350" indent="-514350">
              <a:buAutoNum type="arabicPeriod"/>
            </a:pPr>
            <a:r>
              <a:rPr lang="hr-HR" dirty="0" err="1"/>
              <a:t>Odjeva</a:t>
            </a:r>
            <a:r>
              <a:rPr lang="hr-HR" dirty="0"/>
              <a:t> se na svečane prilike, ali ih Kinezi ne nose često od razliku od Japanaca.</a:t>
            </a:r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91D4BA0D-49E6-6849-0E97-9CBB6FCAF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2658" y="2505075"/>
            <a:ext cx="1354615" cy="823912"/>
          </a:xfrm>
        </p:spPr>
        <p:txBody>
          <a:bodyPr/>
          <a:lstStyle/>
          <a:p>
            <a:r>
              <a:rPr lang="hr-HR" dirty="0"/>
              <a:t>Kimono</a:t>
            </a:r>
          </a:p>
        </p:txBody>
      </p:sp>
      <p:pic>
        <p:nvPicPr>
          <p:cNvPr id="14" name="Slika 13" descr="Slika na kojoj se prikazuje odijevanje, osoba, žena, Kostimografija">
            <a:extLst>
              <a:ext uri="{FF2B5EF4-FFF2-40B4-BE49-F238E27FC236}">
                <a16:creationId xmlns:a16="http://schemas.microsoft.com/office/drawing/2014/main" id="{3C0D11CC-5B10-BD09-2015-AA79AB7C1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369" y="263922"/>
            <a:ext cx="2223001" cy="3036887"/>
          </a:xfrm>
          <a:prstGeom prst="rect">
            <a:avLst/>
          </a:prstGeom>
        </p:spPr>
      </p:pic>
      <p:pic>
        <p:nvPicPr>
          <p:cNvPr id="16" name="Slika 15" descr="Slika na kojoj se prikazuje vanjski, odijevanje, osoba, drvo&#10;&#10;Opis je automatski generiran">
            <a:extLst>
              <a:ext uri="{FF2B5EF4-FFF2-40B4-BE49-F238E27FC236}">
                <a16:creationId xmlns:a16="http://schemas.microsoft.com/office/drawing/2014/main" id="{71D1B3B0-5F0D-0B26-3B64-011D5F28E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922"/>
            <a:ext cx="2611795" cy="297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8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87FE8DD-BE55-1FAC-D2C0-E4C77870C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Hvala na pažnji!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06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C9FD6D6CB79D42AA7206A1AE76DD89" ma:contentTypeVersion="10" ma:contentTypeDescription="Create a new document." ma:contentTypeScope="" ma:versionID="f7a7610a90c5c35bd08d8fc4acc86fca">
  <xsd:schema xmlns:xsd="http://www.w3.org/2001/XMLSchema" xmlns:xs="http://www.w3.org/2001/XMLSchema" xmlns:p="http://schemas.microsoft.com/office/2006/metadata/properties" xmlns:ns3="4e75bda0-c203-4fe3-aada-f2caa72d53fb" xmlns:ns4="5649b170-731a-4007-9c05-a41f6a9d5b36" targetNamespace="http://schemas.microsoft.com/office/2006/metadata/properties" ma:root="true" ma:fieldsID="9dbfd3832d9cecea018360fd361ce8b6" ns3:_="" ns4:_="">
    <xsd:import namespace="4e75bda0-c203-4fe3-aada-f2caa72d53fb"/>
    <xsd:import namespace="5649b170-731a-4007-9c05-a41f6a9d5b3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5bda0-c203-4fe3-aada-f2caa72d53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49b170-731a-4007-9c05-a41f6a9d5b3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e75bda0-c203-4fe3-aada-f2caa72d53fb" xsi:nil="true"/>
  </documentManagement>
</p:properties>
</file>

<file path=customXml/itemProps1.xml><?xml version="1.0" encoding="utf-8"?>
<ds:datastoreItem xmlns:ds="http://schemas.openxmlformats.org/officeDocument/2006/customXml" ds:itemID="{AB8746D3-1439-4543-9560-B1ED0E714FF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e75bda0-c203-4fe3-aada-f2caa72d53fb"/>
    <ds:schemaRef ds:uri="5649b170-731a-4007-9c05-a41f6a9d5b36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C1D7E8-9578-445A-8F57-6EBFCE7B94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0D515F-1968-4AA9-8F41-6A2C02068D64}">
  <ds:schemaRefs>
    <ds:schemaRef ds:uri="http://schemas.microsoft.com/office/2006/metadata/properties"/>
    <ds:schemaRef ds:uri="http://www.w3.org/2000/xmlns/"/>
    <ds:schemaRef ds:uri="4e75bda0-c203-4fe3-aada-f2caa72d53fb"/>
    <ds:schemaRef ds:uri="http://www.w3.org/2001/XMLSchema-instan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385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sustava Office</vt:lpstr>
      <vt:lpstr>Odjeća kroz kineske Dinastije</vt:lpstr>
      <vt:lpstr>Dinastija Shang</vt:lpstr>
      <vt:lpstr>Dinastija Zhou</vt:lpstr>
      <vt:lpstr>Dinastija Qin</vt:lpstr>
      <vt:lpstr>Dinastija Han</vt:lpstr>
      <vt:lpstr>Dinastija Han</vt:lpstr>
      <vt:lpstr>Dinastija Tang</vt:lpstr>
      <vt:lpstr>Razlika između Hanfu i Kimona</vt:lpstr>
      <vt:lpstr>Hvala na pažnji!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Odjeća kroz kineske Dinastije</dc:title>
  <dc:creator>Nika Lendić</dc:creator>
  <cp:lastModifiedBy>Nika Lendić</cp:lastModifiedBy>
  <cp:revision>3</cp:revision>
  <dcterms:created xsi:type="dcterms:W3CDTF">2023-12-11T15:16:56Z</dcterms:created>
  <dcterms:modified xsi:type="dcterms:W3CDTF">2024-02-27T16:28:43Z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0x01010082C9FD6D6CB79D42AA7206A1AE76DD89</vt:lpwstr>
  </property>
</Properties>
</file>