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7" r:id="rId5"/>
    <p:sldId id="268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E6FD2-CF20-47E0-9CF8-C7A05ECD825B}" v="1620" dt="2023-11-29T19:39:14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4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1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6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3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hyperlink" Target="https://youtu.be/23oHqNEqRyo?si=BMtdwnKsNztznrb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opdestinacije.hr/koliko-je-dug-kineski-zid-najpoznatija-kineska-gradevina/" TargetMode="External"/><Relationship Id="rId3" Type="http://schemas.openxmlformats.org/officeDocument/2006/relationships/hyperlink" Target="https://www.enciklopedija.hr/natuknica.aspx?ID=31489" TargetMode="External"/><Relationship Id="rId7" Type="http://schemas.openxmlformats.org/officeDocument/2006/relationships/hyperlink" Target="https://furaj.ba/kineski-zi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unkufer.dnevnik.hr/clanak/kako-se-gradio-kineski-zid---431513.html" TargetMode="External"/><Relationship Id="rId5" Type="http://schemas.openxmlformats.org/officeDocument/2006/relationships/hyperlink" Target="https://hr.wikipedia.org/wiki/Gansu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hr.wikipedia.org/wiki/Kineski_zid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eat Wall of China">
            <a:extLst>
              <a:ext uri="{FF2B5EF4-FFF2-40B4-BE49-F238E27FC236}">
                <a16:creationId xmlns:a16="http://schemas.microsoft.com/office/drawing/2014/main" id="{BD148598-2504-3F34-9B01-0A7178CB9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4885" r="6" b="78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 dirty="0" err="1">
                <a:solidFill>
                  <a:srgbClr val="FFFFFF"/>
                </a:solidFill>
                <a:ea typeface="Calibri Light"/>
                <a:cs typeface="Calibri Light"/>
              </a:rPr>
              <a:t>Kineski</a:t>
            </a:r>
            <a:r>
              <a:rPr lang="en-US" sz="52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5200" dirty="0" err="1">
                <a:solidFill>
                  <a:srgbClr val="FFFFFF"/>
                </a:solidFill>
                <a:ea typeface="Calibri Light"/>
                <a:cs typeface="Calibri Light"/>
              </a:rPr>
              <a:t>zid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Zara Barbir 1.j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2F96-6150-6FD8-FF01-3E9926F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Činjenice</a:t>
            </a:r>
            <a:r>
              <a:rPr lang="en-US" sz="4400" dirty="0"/>
              <a:t> o </a:t>
            </a:r>
            <a:r>
              <a:rPr lang="en-US" sz="4400" dirty="0" err="1"/>
              <a:t>Kineskom</a:t>
            </a:r>
            <a:r>
              <a:rPr lang="en-US" sz="4400" dirty="0"/>
              <a:t> </a:t>
            </a:r>
            <a:r>
              <a:rPr lang="en-US" sz="4400" dirty="0" err="1"/>
              <a:t>zidu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8C3B-EEB0-F71A-6781-240DBC68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" y="2514600"/>
            <a:ext cx="5831984" cy="4953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Dug je 21 196km, a 6250km bez </a:t>
            </a:r>
            <a:r>
              <a:rPr lang="en-US" sz="2800" dirty="0" err="1">
                <a:solidFill>
                  <a:schemeClr val="tx2"/>
                </a:solidFill>
              </a:rPr>
              <a:t>odvojnika</a:t>
            </a:r>
            <a:endParaRPr lang="en-US" sz="280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tx2"/>
                </a:solidFill>
              </a:rPr>
              <a:t>Visina</a:t>
            </a:r>
            <a:r>
              <a:rPr lang="en-US" sz="2800" dirty="0">
                <a:solidFill>
                  <a:schemeClr val="tx2"/>
                </a:solidFill>
              </a:rPr>
              <a:t> 16m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tx2"/>
                </a:solidFill>
              </a:rPr>
              <a:t>Širina</a:t>
            </a:r>
            <a:r>
              <a:rPr lang="en-US" sz="2800" dirty="0">
                <a:solidFill>
                  <a:schemeClr val="tx2"/>
                </a:solidFill>
              </a:rPr>
              <a:t> od 4 do 8m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25 000 kula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Jiayuguanski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prolaz</a:t>
            </a:r>
            <a:r>
              <a:rPr lang="en-US" sz="2800" dirty="0">
                <a:solidFill>
                  <a:schemeClr val="tx2"/>
                </a:solidFill>
              </a:rPr>
              <a:t>, Gansu (1372. god.)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A wall of china seen through a window&#10;&#10;Description automatically generated">
            <a:extLst>
              <a:ext uri="{FF2B5EF4-FFF2-40B4-BE49-F238E27FC236}">
                <a16:creationId xmlns:a16="http://schemas.microsoft.com/office/drawing/2014/main" id="{3522AC0F-44DD-EC0E-A864-41E87C7D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5033" b="25033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9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2F96-6150-6FD8-FF01-3E9926F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Gradnja</a:t>
            </a:r>
            <a:r>
              <a:rPr lang="en-US" sz="4400" dirty="0"/>
              <a:t> </a:t>
            </a:r>
            <a:r>
              <a:rPr lang="en-US" sz="4400" dirty="0" err="1"/>
              <a:t>Kineskog</a:t>
            </a:r>
            <a:r>
              <a:rPr lang="en-US" sz="4400" dirty="0"/>
              <a:t> </a:t>
            </a:r>
            <a:r>
              <a:rPr lang="en-US" sz="4400" dirty="0" err="1"/>
              <a:t>zida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8C3B-EEB0-F71A-6781-240DBC68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14600"/>
            <a:ext cx="4876800" cy="37835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5.st.pr.Kr.- 17. </a:t>
            </a:r>
            <a:r>
              <a:rPr lang="en-US" sz="2800" dirty="0" err="1">
                <a:solidFill>
                  <a:schemeClr val="tx2"/>
                </a:solidFill>
              </a:rPr>
              <a:t>st.</a:t>
            </a:r>
            <a:endParaRPr lang="en-US" sz="2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tx2"/>
                </a:solidFill>
              </a:rPr>
              <a:t>Najpoznatiji</a:t>
            </a:r>
            <a:r>
              <a:rPr lang="en-US" sz="2800" dirty="0">
                <a:solidFill>
                  <a:schemeClr val="tx2"/>
                </a:solidFill>
              </a:rPr>
              <a:t> 15.st.- 17. </a:t>
            </a:r>
            <a:r>
              <a:rPr lang="en-US" sz="2800" err="1">
                <a:solidFill>
                  <a:schemeClr val="tx2"/>
                </a:solidFill>
              </a:rPr>
              <a:t>st.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Dinastija</a:t>
            </a:r>
            <a:r>
              <a:rPr lang="en-US" sz="2800" dirty="0">
                <a:solidFill>
                  <a:schemeClr val="tx2"/>
                </a:solidFill>
              </a:rPr>
              <a:t> Qin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Shi Huangdi (221.- 210.pr.Kr. 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A long wall on a mountain&#10;&#10;Description automatically generated">
            <a:extLst>
              <a:ext uri="{FF2B5EF4-FFF2-40B4-BE49-F238E27FC236}">
                <a16:creationId xmlns:a16="http://schemas.microsoft.com/office/drawing/2014/main" id="{3522AC0F-44DD-EC0E-A864-41E87C7D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476" b="19476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8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2F96-6150-6FD8-FF01-3E9926F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Zašto</a:t>
            </a:r>
            <a:r>
              <a:rPr lang="en-US" sz="4400" dirty="0"/>
              <a:t> je </a:t>
            </a:r>
            <a:r>
              <a:rPr lang="en-US" sz="4400" dirty="0" err="1"/>
              <a:t>sagrađen</a:t>
            </a:r>
            <a:r>
              <a:rPr lang="en-US" sz="4400" dirty="0"/>
              <a:t> </a:t>
            </a:r>
            <a:r>
              <a:rPr lang="en-US" sz="4400" dirty="0" err="1"/>
              <a:t>Kineski</a:t>
            </a:r>
            <a:r>
              <a:rPr lang="en-US" sz="4400" dirty="0"/>
              <a:t> </a:t>
            </a:r>
            <a:r>
              <a:rPr lang="en-US" sz="4400" dirty="0" err="1"/>
              <a:t>zid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8C3B-EEB0-F71A-6781-240DBC68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454" y="2739980"/>
            <a:ext cx="5563673" cy="42343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Zaštita</a:t>
            </a:r>
            <a:r>
              <a:rPr lang="en-US" sz="2800" dirty="0">
                <a:solidFill>
                  <a:schemeClr val="tx2"/>
                </a:solidFill>
              </a:rPr>
              <a:t> od </a:t>
            </a:r>
            <a:r>
              <a:rPr lang="en-US" sz="2800" dirty="0" err="1">
                <a:solidFill>
                  <a:schemeClr val="tx2"/>
                </a:solidFill>
              </a:rPr>
              <a:t>upada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nomadskih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plemena</a:t>
            </a:r>
            <a:endParaRPr lang="en-US" sz="2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Kineska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nacija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Kine </a:t>
            </a:r>
            <a:r>
              <a:rPr lang="en-US" sz="2800" dirty="0" err="1">
                <a:solidFill>
                  <a:schemeClr val="tx2"/>
                </a:solidFill>
              </a:rPr>
              <a:t>kao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samostalne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države</a:t>
            </a:r>
            <a:endParaRPr lang="en-US" sz="280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hlinkClick r:id="rId4"/>
              </a:rPr>
              <a:t>Što Kineski zid čini tako neobičnim</a:t>
            </a:r>
            <a:endParaRPr lang="en-US" sz="2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A long shot of a wall with Great Wall of China in the background&#10;&#10;Description automatically generated">
            <a:extLst>
              <a:ext uri="{FF2B5EF4-FFF2-40B4-BE49-F238E27FC236}">
                <a16:creationId xmlns:a16="http://schemas.microsoft.com/office/drawing/2014/main" id="{3522AC0F-44DD-EC0E-A864-41E87C7D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6623" r="16623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1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2F96-6150-6FD8-FF01-3E9926F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Kineski</a:t>
            </a:r>
            <a:r>
              <a:rPr lang="en-US" sz="4400" dirty="0"/>
              <a:t> </a:t>
            </a:r>
            <a:r>
              <a:rPr lang="en-US" sz="4400" dirty="0" err="1"/>
              <a:t>zid</a:t>
            </a:r>
            <a:r>
              <a:rPr lang="en-US" sz="4400" dirty="0"/>
              <a:t> </a:t>
            </a:r>
            <a:r>
              <a:rPr lang="en-US" sz="4400" dirty="0" err="1"/>
              <a:t>danas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8C3B-EEB0-F71A-6781-240DBC68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806" y="2353614"/>
            <a:ext cx="4876800" cy="378358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endParaRPr lang="en-US" sz="2800" dirty="0">
              <a:solidFill>
                <a:schemeClr val="tx2"/>
              </a:solidFill>
            </a:endParaRPr>
          </a:p>
          <a:p>
            <a:pPr indent="-228600"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Deset </a:t>
            </a:r>
            <a:r>
              <a:rPr lang="en-US" sz="2800" dirty="0" err="1">
                <a:solidFill>
                  <a:schemeClr val="tx2"/>
                </a:solidFill>
              </a:rPr>
              <a:t>milijuna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ljudi</a:t>
            </a:r>
            <a:endParaRPr lang="en-US" dirty="0" err="1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Najposječeniji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  <a:r>
              <a:rPr lang="en-US" sz="2800" dirty="0" err="1">
                <a:solidFill>
                  <a:schemeClr val="tx2"/>
                </a:solidFill>
              </a:rPr>
              <a:t>dio</a:t>
            </a:r>
            <a:r>
              <a:rPr lang="en-US" sz="2800" dirty="0">
                <a:solidFill>
                  <a:schemeClr val="tx2"/>
                </a:solidFill>
              </a:rPr>
              <a:t> je Shanghai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70 </a:t>
            </a:r>
            <a:r>
              <a:rPr lang="en-US" sz="2800" err="1">
                <a:solidFill>
                  <a:schemeClr val="tx2"/>
                </a:solidFill>
              </a:rPr>
              <a:t>tisuća</a:t>
            </a:r>
            <a:r>
              <a:rPr lang="en-US" sz="2800" dirty="0">
                <a:solidFill>
                  <a:schemeClr val="tx2"/>
                </a:solidFill>
              </a:rPr>
              <a:t> turista </a:t>
            </a:r>
            <a:r>
              <a:rPr lang="en-US" sz="2800" err="1">
                <a:solidFill>
                  <a:schemeClr val="tx2"/>
                </a:solidFill>
              </a:rPr>
              <a:t>svakog</a:t>
            </a:r>
            <a:r>
              <a:rPr lang="en-US" sz="2800" dirty="0">
                <a:solidFill>
                  <a:schemeClr val="tx2"/>
                </a:solidFill>
              </a:rPr>
              <a:t> dana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UNESCO-</a:t>
            </a:r>
            <a:r>
              <a:rPr lang="en-US" sz="2800" dirty="0" err="1">
                <a:solidFill>
                  <a:schemeClr val="tx2"/>
                </a:solidFill>
              </a:rPr>
              <a:t>vom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popisu</a:t>
            </a:r>
            <a:r>
              <a:rPr lang="en-US" sz="2800" dirty="0">
                <a:solidFill>
                  <a:schemeClr val="tx2"/>
                </a:solidFill>
              </a:rPr>
              <a:t> od 1987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A long shot of a great wall&#10;&#10;Description automatically generated">
            <a:extLst>
              <a:ext uri="{FF2B5EF4-FFF2-40B4-BE49-F238E27FC236}">
                <a16:creationId xmlns:a16="http://schemas.microsoft.com/office/drawing/2014/main" id="{3522AC0F-44DD-EC0E-A864-41E87C7D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6868" b="16868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5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2F96-6150-6FD8-FF01-3E9926F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Legenda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8C3B-EEB0-F71A-6781-240DBC68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14600"/>
            <a:ext cx="4876800" cy="378358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Jedna</a:t>
            </a:r>
            <a:r>
              <a:rPr lang="en-US" sz="2800" dirty="0">
                <a:solidFill>
                  <a:schemeClr val="tx2"/>
                </a:solidFill>
              </a:rPr>
              <a:t> od </a:t>
            </a:r>
            <a:r>
              <a:rPr lang="en-US" sz="2800" dirty="0" err="1">
                <a:solidFill>
                  <a:schemeClr val="tx2"/>
                </a:solidFill>
              </a:rPr>
              <a:t>najpoznatijih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najtužnijih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legendi</a:t>
            </a:r>
            <a:r>
              <a:rPr lang="en-US" sz="2800" dirty="0">
                <a:solidFill>
                  <a:schemeClr val="tx2"/>
                </a:solidFill>
              </a:rPr>
              <a:t> o </a:t>
            </a:r>
            <a:r>
              <a:rPr lang="en-US" sz="2800" dirty="0" err="1">
                <a:solidFill>
                  <a:schemeClr val="tx2"/>
                </a:solidFill>
              </a:rPr>
              <a:t>gradnji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zida</a:t>
            </a:r>
            <a:r>
              <a:rPr lang="en-US" sz="2800" dirty="0">
                <a:solidFill>
                  <a:schemeClr val="tx2"/>
                </a:solidFill>
              </a:rPr>
              <a:t> je </a:t>
            </a:r>
            <a:r>
              <a:rPr lang="en-US" sz="2800" dirty="0" err="1">
                <a:solidFill>
                  <a:schemeClr val="tx2"/>
                </a:solidFill>
              </a:rPr>
              <a:t>ona</a:t>
            </a:r>
            <a:r>
              <a:rPr lang="en-US" sz="2800" dirty="0">
                <a:solidFill>
                  <a:schemeClr val="tx2"/>
                </a:solidFill>
              </a:rPr>
              <a:t> o Meng Jiang nu. Ona </a:t>
            </a:r>
            <a:r>
              <a:rPr lang="en-US" sz="2800" dirty="0" err="1">
                <a:solidFill>
                  <a:schemeClr val="tx2"/>
                </a:solidFill>
              </a:rPr>
              <a:t>godinama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nije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vidjela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supruga</a:t>
            </a:r>
            <a:r>
              <a:rPr lang="en-US" sz="2800" dirty="0">
                <a:solidFill>
                  <a:schemeClr val="tx2"/>
                </a:solidFill>
              </a:rPr>
              <a:t>, Fan </a:t>
            </a:r>
            <a:r>
              <a:rPr lang="en-US" sz="2800" dirty="0" err="1">
                <a:solidFill>
                  <a:schemeClr val="tx2"/>
                </a:solidFill>
              </a:rPr>
              <a:t>Xilianga</a:t>
            </a:r>
            <a:r>
              <a:rPr lang="en-US" sz="2800" dirty="0">
                <a:solidFill>
                  <a:schemeClr val="tx2"/>
                </a:solidFill>
              </a:rPr>
              <a:t>, koji je </a:t>
            </a:r>
            <a:r>
              <a:rPr lang="en-US" sz="2800" dirty="0" err="1">
                <a:solidFill>
                  <a:schemeClr val="tx2"/>
                </a:solidFill>
              </a:rPr>
              <a:t>prisiljen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  <a:r>
              <a:rPr lang="en-US" sz="2800" dirty="0" err="1">
                <a:solidFill>
                  <a:schemeClr val="tx2"/>
                </a:solidFill>
              </a:rPr>
              <a:t>na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gradnju tog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zida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  <a:r>
              <a:rPr lang="en-US" sz="2800" dirty="0" err="1">
                <a:solidFill>
                  <a:schemeClr val="tx2"/>
                </a:solidFill>
              </a:rPr>
              <a:t>krenula</a:t>
            </a:r>
            <a:r>
              <a:rPr lang="en-US" sz="2800" dirty="0">
                <a:solidFill>
                  <a:schemeClr val="tx2"/>
                </a:solidFill>
              </a:rPr>
              <a:t> je u </a:t>
            </a:r>
            <a:r>
              <a:rPr lang="en-US" sz="2800" dirty="0" err="1">
                <a:solidFill>
                  <a:schemeClr val="tx2"/>
                </a:solidFill>
              </a:rPr>
              <a:t>potragu</a:t>
            </a:r>
            <a:r>
              <a:rPr lang="en-US" sz="2800" dirty="0">
                <a:solidFill>
                  <a:schemeClr val="tx2"/>
                </a:solidFill>
              </a:rPr>
              <a:t> za </a:t>
            </a:r>
            <a:r>
              <a:rPr lang="en-US" sz="2800" dirty="0" err="1">
                <a:solidFill>
                  <a:schemeClr val="tx2"/>
                </a:solidFill>
              </a:rPr>
              <a:t>njim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en-US" dirty="0" err="1">
              <a:solidFill>
                <a:schemeClr val="tx2"/>
              </a:solidFill>
            </a:endParaRPr>
          </a:p>
        </p:txBody>
      </p:sp>
      <p:pic>
        <p:nvPicPr>
          <p:cNvPr id="5" name="Content Placeholder 4" descr="A long brick wall with a stone walkway leading to a building&#10;&#10;Description automatically generated">
            <a:extLst>
              <a:ext uri="{FF2B5EF4-FFF2-40B4-BE49-F238E27FC236}">
                <a16:creationId xmlns:a16="http://schemas.microsoft.com/office/drawing/2014/main" id="{3522AC0F-44DD-EC0E-A864-41E87C7D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537" r="5537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2F96-6150-6FD8-FF01-3E9926F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7905" y="-142029"/>
            <a:ext cx="282364" cy="269811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8C3B-EEB0-F71A-6781-240DBC68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911" y="222585"/>
            <a:ext cx="5124775" cy="58905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Nakon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gotovo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dvije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godine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napornog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hodanja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  <a:r>
              <a:rPr lang="en-US" sz="2800" dirty="0" err="1">
                <a:solidFill>
                  <a:schemeClr val="tx2"/>
                </a:solidFill>
              </a:rPr>
              <a:t>došla</a:t>
            </a:r>
            <a:r>
              <a:rPr lang="en-US" sz="2800" dirty="0">
                <a:solidFill>
                  <a:schemeClr val="tx2"/>
                </a:solidFill>
              </a:rPr>
              <a:t> je do </a:t>
            </a:r>
            <a:r>
              <a:rPr lang="en-US" sz="2800" dirty="0" err="1">
                <a:solidFill>
                  <a:schemeClr val="tx2"/>
                </a:solidFill>
              </a:rPr>
              <a:t>djela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gdje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njezin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suprug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radi</a:t>
            </a:r>
            <a:r>
              <a:rPr lang="en-US" sz="2800" dirty="0">
                <a:solidFill>
                  <a:schemeClr val="tx2"/>
                </a:solidFill>
              </a:rPr>
              <a:t>. Kada je </a:t>
            </a:r>
            <a:r>
              <a:rPr lang="en-US" sz="2800" dirty="0" err="1">
                <a:solidFill>
                  <a:schemeClr val="tx2"/>
                </a:solidFill>
              </a:rPr>
              <a:t>došla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tamo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rekli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joj</a:t>
            </a:r>
            <a:r>
              <a:rPr lang="en-US" sz="2800" dirty="0">
                <a:solidFill>
                  <a:schemeClr val="tx2"/>
                </a:solidFill>
              </a:rPr>
              <a:t> da </a:t>
            </a:r>
            <a:r>
              <a:rPr lang="en-US" sz="2800" dirty="0" err="1">
                <a:solidFill>
                  <a:schemeClr val="tx2"/>
                </a:solidFill>
              </a:rPr>
              <a:t>joj</a:t>
            </a:r>
            <a:r>
              <a:rPr lang="en-US" sz="2800" dirty="0">
                <a:solidFill>
                  <a:schemeClr val="tx2"/>
                </a:solidFill>
              </a:rPr>
              <a:t> je </a:t>
            </a:r>
            <a:r>
              <a:rPr lang="en-US" sz="2800" dirty="0" err="1">
                <a:solidFill>
                  <a:schemeClr val="tx2"/>
                </a:solidFill>
              </a:rPr>
              <a:t>suprug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preminuo</a:t>
            </a:r>
            <a:r>
              <a:rPr lang="en-US" sz="2800" dirty="0">
                <a:solidFill>
                  <a:schemeClr val="tx2"/>
                </a:solidFill>
              </a:rPr>
              <a:t> od </a:t>
            </a:r>
            <a:r>
              <a:rPr lang="en-US" sz="2800" dirty="0" err="1">
                <a:solidFill>
                  <a:schemeClr val="tx2"/>
                </a:solidFill>
              </a:rPr>
              <a:t>iscrpljenjan</a:t>
            </a:r>
            <a:r>
              <a:rPr lang="en-US" sz="2800" dirty="0">
                <a:solidFill>
                  <a:schemeClr val="tx2"/>
                </a:solidFill>
              </a:rPr>
              <a:t>. Kada je Meng to </a:t>
            </a:r>
            <a:r>
              <a:rPr lang="en-US" sz="2800" dirty="0" err="1">
                <a:solidFill>
                  <a:schemeClr val="tx2"/>
                </a:solidFill>
              </a:rPr>
              <a:t>čula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nije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mogla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suzdržati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svoju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tugu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  <a:r>
              <a:rPr lang="en-US" sz="2800" dirty="0" err="1">
                <a:solidFill>
                  <a:schemeClr val="tx2"/>
                </a:solidFill>
              </a:rPr>
              <a:t>Plakala</a:t>
            </a:r>
            <a:r>
              <a:rPr lang="en-US" sz="2800" dirty="0">
                <a:solidFill>
                  <a:schemeClr val="tx2"/>
                </a:solidFill>
              </a:rPr>
              <a:t> je </a:t>
            </a:r>
            <a:r>
              <a:rPr lang="en-US" sz="2800" dirty="0" err="1">
                <a:solidFill>
                  <a:schemeClr val="tx2"/>
                </a:solidFill>
              </a:rPr>
              <a:t>toliko</a:t>
            </a:r>
            <a:r>
              <a:rPr lang="en-US" sz="2800" dirty="0">
                <a:solidFill>
                  <a:schemeClr val="tx2"/>
                </a:solidFill>
              </a:rPr>
              <a:t> da je </a:t>
            </a:r>
            <a:r>
              <a:rPr lang="en-US" sz="2800" dirty="0" err="1">
                <a:solidFill>
                  <a:schemeClr val="tx2"/>
                </a:solidFill>
              </a:rPr>
              <a:t>suzama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natopila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dio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zida</a:t>
            </a:r>
            <a:r>
              <a:rPr lang="en-US" sz="2800" dirty="0">
                <a:solidFill>
                  <a:schemeClr val="tx2"/>
                </a:solidFill>
              </a:rPr>
              <a:t> koji se </a:t>
            </a:r>
            <a:r>
              <a:rPr lang="en-US" sz="2800" dirty="0" err="1">
                <a:solidFill>
                  <a:schemeClr val="tx2"/>
                </a:solidFill>
              </a:rPr>
              <a:t>srušio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pred </a:t>
            </a:r>
            <a:r>
              <a:rPr lang="en-US" sz="2800" dirty="0" err="1">
                <a:solidFill>
                  <a:schemeClr val="tx2"/>
                </a:solidFill>
              </a:rPr>
              <a:t>njom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su</a:t>
            </a:r>
            <a:r>
              <a:rPr lang="en-US" sz="2800" dirty="0">
                <a:solidFill>
                  <a:schemeClr val="tx2"/>
                </a:solidFill>
              </a:rPr>
              <a:t> se </a:t>
            </a:r>
            <a:r>
              <a:rPr lang="en-US" sz="2800" dirty="0" err="1">
                <a:solidFill>
                  <a:schemeClr val="tx2"/>
                </a:solidFill>
              </a:rPr>
              <a:t>ukazali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ostatci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njenog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supruga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kojeg</a:t>
            </a:r>
            <a:r>
              <a:rPr lang="en-US" sz="2800" dirty="0">
                <a:solidFill>
                  <a:schemeClr val="tx2"/>
                </a:solidFill>
              </a:rPr>
              <a:t> je </a:t>
            </a:r>
            <a:r>
              <a:rPr lang="en-US" sz="2800" dirty="0" err="1">
                <a:solidFill>
                  <a:schemeClr val="tx2"/>
                </a:solidFill>
              </a:rPr>
              <a:t>potom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mogla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dostojno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pokopati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22AC0F-44DD-EC0E-A864-41E87C7D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2755" b="14494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286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32F96-6150-6FD8-FF01-3E9926F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tx2"/>
                </a:solidFill>
              </a:rPr>
              <a:t>Izvori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8C3B-EEB0-F71A-6781-240DBC68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454" y="2159358"/>
            <a:ext cx="5245232" cy="3953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hlinkClick r:id="rId3"/>
              </a:rPr>
              <a:t>Činjenice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hlinkClick r:id="rId4"/>
              </a:rPr>
              <a:t>Činjenice</a:t>
            </a:r>
            <a:endParaRPr lang="en-US" sz="1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hlinkClick r:id="rId5"/>
              </a:rPr>
              <a:t>Činjenice</a:t>
            </a:r>
            <a:endParaRPr lang="en-US" sz="1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hlinkClick r:id="rId6"/>
              </a:rPr>
              <a:t>Gradnja i legenda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hlinkClick r:id="rId7"/>
              </a:rPr>
              <a:t>Zašto je sagrađen Kineski zid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hlinkClick r:id="rId8"/>
              </a:rPr>
              <a:t>Kineski zid danas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9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large stone wall on a mountain&#10;&#10;Description automatically generated">
            <a:extLst>
              <a:ext uri="{FF2B5EF4-FFF2-40B4-BE49-F238E27FC236}">
                <a16:creationId xmlns:a16="http://schemas.microsoft.com/office/drawing/2014/main" id="{3522AC0F-44DD-EC0E-A864-41E87C7D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t="15056" b="15056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655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long brick wall with mountains in the background&#10;&#10;Description automatically generated">
            <a:extLst>
              <a:ext uri="{FF2B5EF4-FFF2-40B4-BE49-F238E27FC236}">
                <a16:creationId xmlns:a16="http://schemas.microsoft.com/office/drawing/2014/main" id="{3522AC0F-44DD-EC0E-A864-41E87C7D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60000"/>
          </a:blip>
          <a:srcRect t="12246" r="-1" b="12246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32F96-6150-6FD8-FF01-3E9926FC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Hvala </a:t>
            </a:r>
            <a:r>
              <a:rPr lang="en-US" sz="4400" dirty="0" err="1">
                <a:solidFill>
                  <a:srgbClr val="FFFFFF"/>
                </a:solidFill>
              </a:rPr>
              <a:t>na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pažanji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8C3B-EEB0-F71A-6781-240DBC68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2" y="3429000"/>
            <a:ext cx="9954076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19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35371F"/>
      </a:dk2>
      <a:lt2>
        <a:srgbClr val="E8E2E3"/>
      </a:lt2>
      <a:accent1>
        <a:srgbClr val="46B198"/>
      </a:accent1>
      <a:accent2>
        <a:srgbClr val="3BB164"/>
      </a:accent2>
      <a:accent3>
        <a:srgbClr val="4FB648"/>
      </a:accent3>
      <a:accent4>
        <a:srgbClr val="74B13B"/>
      </a:accent4>
      <a:accent5>
        <a:srgbClr val="9DA742"/>
      </a:accent5>
      <a:accent6>
        <a:srgbClr val="B18C3B"/>
      </a:accent6>
      <a:hlink>
        <a:srgbClr val="728B2E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BlockprintVTI</vt:lpstr>
      <vt:lpstr>Kineski zid</vt:lpstr>
      <vt:lpstr>Činjenice o Kineskom zidu</vt:lpstr>
      <vt:lpstr>Gradnja Kineskog zida</vt:lpstr>
      <vt:lpstr>Zašto je sagrađen Kineski zid</vt:lpstr>
      <vt:lpstr>Kineski zid danas</vt:lpstr>
      <vt:lpstr>Legenda</vt:lpstr>
      <vt:lpstr>PowerPoint Presentation</vt:lpstr>
      <vt:lpstr>Izvori</vt:lpstr>
      <vt:lpstr>Hvala na pažanji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389</cp:revision>
  <dcterms:created xsi:type="dcterms:W3CDTF">2023-11-29T17:35:56Z</dcterms:created>
  <dcterms:modified xsi:type="dcterms:W3CDTF">2023-11-29T19:49:24Z</dcterms:modified>
</cp:coreProperties>
</file>