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F3E39-9044-41DD-AD35-FA05D9515E8B}" v="1586" dt="2023-10-18T22:18:12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arhiv.ffzg.unizg.hr/id/eprint/987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148" y="1189598"/>
            <a:ext cx="11082616" cy="342974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a typeface="Calibri Light"/>
                <a:cs typeface="Calibri Light"/>
              </a:rPr>
              <a:t>RAZLIKE U RAZVOJU</a:t>
            </a:r>
            <a:br>
              <a:rPr lang="hr-HR" b="1" dirty="0">
                <a:ea typeface="Calibri Light"/>
                <a:cs typeface="Calibri Light"/>
              </a:rPr>
            </a:br>
            <a:r>
              <a:rPr lang="hr-HR" b="1" dirty="0">
                <a:ea typeface="Calibri Light"/>
                <a:cs typeface="Calibri Light"/>
              </a:rPr>
              <a:t>SEOSKIH I GRADSKIH GOSPODARSTAVA I DRUŠTVA U SREDNJEM VIJEKA (EUROPA I HRVATSKA) </a:t>
            </a:r>
            <a:endParaRPr lang="hr-HR" b="1">
              <a:ea typeface="Calibri Light"/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834685"/>
            <a:ext cx="9144000" cy="1151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b="1" i="1" dirty="0">
                <a:ea typeface="Calibri"/>
                <a:cs typeface="Calibri"/>
              </a:rPr>
              <a:t>Ivana Andrijašević, 2.a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C05A1A-5EB7-343F-D0DC-7691652B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5400" b="1">
                <a:ea typeface="Calibri Light"/>
                <a:cs typeface="Calibri Light"/>
              </a:rPr>
              <a:t>ODJEĆA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C91152-A812-D780-822A-3C28A0ED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700"/>
              <a:t>Odjeća sela i grada nije se puno razlikovala (samo u materijalu od koje je napravljena)</a:t>
            </a:r>
          </a:p>
          <a:p>
            <a:r>
              <a:rPr lang="hr-HR" sz="1700">
                <a:ea typeface="Calibri" panose="020F0502020204030204"/>
                <a:cs typeface="Calibri" panose="020F0502020204030204"/>
              </a:rPr>
              <a:t>Bogata ženska odjeća isticala se po dugim dijelovima koji su se vukli po podu, a žena koja je živjela u selu imala je haljinu na volane</a:t>
            </a:r>
          </a:p>
          <a:p>
            <a:r>
              <a:rPr lang="hr-HR" sz="1700">
                <a:ea typeface="Calibri" panose="020F0502020204030204"/>
                <a:cs typeface="Calibri" panose="020F0502020204030204"/>
              </a:rPr>
              <a:t>Bogati muškarcu su imali kratke tunike sa širokim rukavima i šiljaste cipele koje su bile duge do 46 cm</a:t>
            </a:r>
          </a:p>
        </p:txBody>
      </p:sp>
      <p:pic>
        <p:nvPicPr>
          <p:cNvPr id="4" name="Slika 3" descr="Odjeća srednjeg vijeka: što su muškarci i žene nosili? Srednjovjekovna moda">
            <a:extLst>
              <a:ext uri="{FF2B5EF4-FFF2-40B4-BE49-F238E27FC236}">
                <a16:creationId xmlns:a16="http://schemas.microsoft.com/office/drawing/2014/main" id="{A999A113-8A1D-19BF-710E-43B29294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37589"/>
            <a:ext cx="6903720" cy="33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3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B5A06-AEAC-2F8E-DBBA-427A8868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a typeface="Calibri Light"/>
                <a:cs typeface="Calibri Light"/>
              </a:rPr>
              <a:t>POPIS LITERATURE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07F21C-CF45-B0ED-9CAB-0C1279E2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Udžbenik</a:t>
            </a:r>
            <a:endParaRPr lang="sr-Latn-RS" dirty="0"/>
          </a:p>
          <a:p>
            <a:r>
              <a:rPr lang="hr-HR" dirty="0">
                <a:ea typeface="+mn-lt"/>
                <a:cs typeface="+mn-lt"/>
                <a:hlinkClick r:id="rId2"/>
              </a:rPr>
              <a:t>Razvoj sela u srednjem vijeku - Repozitorij Filozofskog fakulteta u Zagrebu (unizg.hr)</a:t>
            </a:r>
          </a:p>
          <a:p>
            <a:r>
              <a:rPr lang="hr-HR" dirty="0" err="1"/>
              <a:t>wikipedija</a:t>
            </a:r>
            <a:endParaRPr lang="hr-HR" dirty="0" err="1">
              <a:ea typeface="Calibri"/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92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&quot;the End&quot; photos, royalty-free images, graphics, vectors &amp; videos ...">
            <a:extLst>
              <a:ext uri="{FF2B5EF4-FFF2-40B4-BE49-F238E27FC236}">
                <a16:creationId xmlns:a16="http://schemas.microsoft.com/office/drawing/2014/main" id="{3FE9268D-86DD-FBC8-DB9D-B4999EBB4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389C1B-E8AE-724E-4315-6AF14AD2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b="1" dirty="0">
                <a:ea typeface="Calibri Light"/>
                <a:cs typeface="Calibri Light"/>
              </a:rPr>
              <a:t>SELA</a:t>
            </a:r>
            <a:endParaRPr lang="hr-HR" sz="5400" b="1">
              <a:ea typeface="Calibri Light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71E432-717E-81D3-F6F4-F1207969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200"/>
              <a:t>Oko tristotinjak stanovnika u svakom selu</a:t>
            </a:r>
            <a:endParaRPr lang="sr-Latn-RS" sz="2200"/>
          </a:p>
          <a:p>
            <a:r>
              <a:rPr lang="hr-HR" sz="2200"/>
              <a:t>Sela su bila raštrkana</a:t>
            </a:r>
          </a:p>
          <a:p>
            <a:r>
              <a:rPr lang="hr-HR" sz="2200"/>
              <a:t>Sela su bila neprivlačna staništa</a:t>
            </a:r>
          </a:p>
          <a:p>
            <a:endParaRPr lang="hr-HR" sz="2200"/>
          </a:p>
          <a:p>
            <a:pPr marL="0" indent="0">
              <a:buNone/>
            </a:pPr>
            <a:r>
              <a:rPr lang="hr-HR" sz="2200">
                <a:ea typeface="Calibri"/>
                <a:cs typeface="Calibri"/>
              </a:rPr>
              <a:t>                          </a:t>
            </a:r>
          </a:p>
        </p:txBody>
      </p:sp>
      <p:pic>
        <p:nvPicPr>
          <p:cNvPr id="4" name="Slika 3" descr="Kako so kmetje živeli v srednjem veku? Orodja dela in življenja ...">
            <a:extLst>
              <a:ext uri="{FF2B5EF4-FFF2-40B4-BE49-F238E27FC236}">
                <a16:creationId xmlns:a16="http://schemas.microsoft.com/office/drawing/2014/main" id="{955EB21B-55CA-0F78-9845-AE25D70F0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7" r="1992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243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A0EBAA-2B0D-ADCC-5F32-3C2E3D4D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r-HR" sz="5400" b="1">
                <a:ea typeface="Calibri Light"/>
                <a:cs typeface="Calibri Light"/>
              </a:rPr>
              <a:t>SEOSKE KUĆE</a:t>
            </a:r>
          </a:p>
        </p:txBody>
      </p:sp>
      <p:pic>
        <p:nvPicPr>
          <p:cNvPr id="4" name="Slika 3" descr="Pogledajte kako su kuće i prozori evoluirali kroz vrijeme - pvc ...">
            <a:extLst>
              <a:ext uri="{FF2B5EF4-FFF2-40B4-BE49-F238E27FC236}">
                <a16:creationId xmlns:a16="http://schemas.microsoft.com/office/drawing/2014/main" id="{9B38C685-EA49-B646-E302-498765005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0" r="2374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DD7199-D556-4402-ACD8-EDA17BA1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/>
              <a:buChar char="-"/>
            </a:pPr>
            <a:r>
              <a:rPr lang="en-US" sz="2200" dirty="0" err="1">
                <a:ea typeface="Calibri"/>
                <a:cs typeface="Calibri"/>
              </a:rPr>
              <a:t>građene</a:t>
            </a:r>
            <a:r>
              <a:rPr lang="en-US" sz="2200" dirty="0">
                <a:ea typeface="Calibri"/>
                <a:cs typeface="Calibri"/>
              </a:rPr>
              <a:t> od </a:t>
            </a:r>
            <a:r>
              <a:rPr lang="en-US" sz="2200" dirty="0" err="1">
                <a:ea typeface="Calibri"/>
                <a:cs typeface="Calibri"/>
              </a:rPr>
              <a:t>drvenih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greda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i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imale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su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slamnati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krov</a:t>
            </a:r>
            <a:endParaRPr lang="en-US" sz="2200" dirty="0">
              <a:ea typeface="Calibri"/>
              <a:cs typeface="Calibri"/>
            </a:endParaRPr>
          </a:p>
          <a:p>
            <a:pPr>
              <a:buFont typeface="Calibri"/>
              <a:buChar char="-"/>
            </a:pPr>
            <a:r>
              <a:rPr lang="en-US" sz="2200" dirty="0" err="1">
                <a:ea typeface="Calibri"/>
                <a:cs typeface="Calibri"/>
              </a:rPr>
              <a:t>Zidovi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su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bili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obloženi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ilovačom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2200" dirty="0">
                <a:ea typeface="Calibri"/>
                <a:cs typeface="Calibri"/>
              </a:rPr>
              <a:t> U </a:t>
            </a:r>
            <a:r>
              <a:rPr lang="en-US" sz="2200" dirty="0" err="1">
                <a:ea typeface="Calibri"/>
                <a:cs typeface="Calibri"/>
              </a:rPr>
              <a:t>prizemlju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su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zimi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držali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stoku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2200" dirty="0">
                <a:ea typeface="Calibri"/>
                <a:cs typeface="Calibri"/>
              </a:rPr>
              <a:t> Na </a:t>
            </a:r>
            <a:r>
              <a:rPr lang="en-US" sz="2200" dirty="0" err="1">
                <a:ea typeface="Calibri"/>
                <a:cs typeface="Calibri"/>
              </a:rPr>
              <a:t>katu</a:t>
            </a:r>
            <a:r>
              <a:rPr lang="en-US" sz="2200" dirty="0">
                <a:ea typeface="Calibri"/>
                <a:cs typeface="Calibri"/>
              </a:rPr>
              <a:t> je </a:t>
            </a:r>
            <a:r>
              <a:rPr lang="en-US" sz="2200" dirty="0" err="1">
                <a:ea typeface="Calibri"/>
                <a:cs typeface="Calibri"/>
              </a:rPr>
              <a:t>bila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jedna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prostorija</a:t>
            </a:r>
            <a:r>
              <a:rPr lang="en-US" sz="2200" dirty="0">
                <a:ea typeface="Calibri"/>
                <a:cs typeface="Calibri"/>
              </a:rPr>
              <a:t> za </a:t>
            </a:r>
            <a:r>
              <a:rPr lang="en-US" sz="2200" dirty="0" err="1">
                <a:ea typeface="Calibri"/>
                <a:cs typeface="Calibri"/>
              </a:rPr>
              <a:t>spavanje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i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prpremu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dirty="0" err="1">
                <a:ea typeface="Calibri"/>
                <a:cs typeface="Calibri"/>
              </a:rPr>
              <a:t>namirnica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2200" dirty="0" err="1">
                <a:ea typeface="Calibri"/>
                <a:cs typeface="Calibri"/>
              </a:rPr>
              <a:t>Iz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kuće</a:t>
            </a:r>
            <a:r>
              <a:rPr lang="en-US" sz="2200" dirty="0">
                <a:ea typeface="Calibri"/>
                <a:cs typeface="Calibri"/>
              </a:rPr>
              <a:t> se </a:t>
            </a:r>
            <a:r>
              <a:rPr lang="en-US" sz="2200" dirty="0" err="1">
                <a:ea typeface="Calibri"/>
                <a:cs typeface="Calibri"/>
              </a:rPr>
              <a:t>izlazilo</a:t>
            </a:r>
            <a:r>
              <a:rPr lang="en-US" sz="2200" dirty="0">
                <a:ea typeface="Calibri"/>
                <a:cs typeface="Calibri"/>
              </a:rPr>
              <a:t> u </a:t>
            </a:r>
            <a:r>
              <a:rPr lang="en-US" sz="2200" dirty="0" err="1">
                <a:ea typeface="Calibri"/>
                <a:cs typeface="Calibri"/>
              </a:rPr>
              <a:t>vrt</a:t>
            </a:r>
            <a:r>
              <a:rPr lang="en-US" sz="2200" dirty="0">
                <a:ea typeface="Calibri"/>
                <a:cs typeface="Calibri"/>
              </a:rPr>
              <a:t>, a </a:t>
            </a:r>
            <a:r>
              <a:rPr lang="en-US" sz="2200" dirty="0" err="1">
                <a:ea typeface="Calibri"/>
                <a:cs typeface="Calibri"/>
              </a:rPr>
              <a:t>iz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vrata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na</a:t>
            </a:r>
            <a:r>
              <a:rPr lang="en-US" sz="2200" dirty="0">
                <a:ea typeface="Calibri"/>
                <a:cs typeface="Calibri"/>
              </a:rPr>
              <a:t> polje</a:t>
            </a:r>
          </a:p>
          <a:p>
            <a:endParaRPr lang="hr-HR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6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1137D1-53D0-3E83-07BC-802DA0E5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b="1">
                <a:ea typeface="Calibri Light"/>
                <a:cs typeface="Calibri Light"/>
              </a:rPr>
              <a:t>BLAGDANI I OBIČAJI U SELU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ACD090-CE9F-88BC-EB64-E8AFB58E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200" dirty="0"/>
              <a:t>Seljaci se okupljaju nedjeljom i blagdanima oko župne crkve</a:t>
            </a:r>
          </a:p>
          <a:p>
            <a:r>
              <a:rPr lang="hr-HR" sz="2200" dirty="0">
                <a:ea typeface="Calibri"/>
                <a:cs typeface="Calibri"/>
              </a:rPr>
              <a:t>Na krovu kuće morala je biti zastava </a:t>
            </a:r>
          </a:p>
          <a:p>
            <a:r>
              <a:rPr lang="hr-HR" sz="2200" dirty="0">
                <a:ea typeface="Calibri"/>
                <a:cs typeface="Calibri"/>
              </a:rPr>
              <a:t>Pjevali su, plesali i igrali društvene igre</a:t>
            </a:r>
          </a:p>
          <a:p>
            <a:r>
              <a:rPr lang="hr-HR" sz="2200" dirty="0">
                <a:ea typeface="Calibri"/>
                <a:cs typeface="Calibri"/>
              </a:rPr>
              <a:t>U </a:t>
            </a:r>
            <a:r>
              <a:rPr lang="hr-HR" sz="2200" err="1">
                <a:ea typeface="Calibri"/>
                <a:cs typeface="Calibri"/>
              </a:rPr>
              <a:t>srednjam</a:t>
            </a:r>
            <a:r>
              <a:rPr lang="hr-HR" sz="2200">
                <a:ea typeface="Calibri"/>
                <a:cs typeface="Calibri"/>
              </a:rPr>
              <a:t> vijeku religija je bila temelj društva</a:t>
            </a:r>
          </a:p>
          <a:p>
            <a:pPr marL="0" indent="0">
              <a:buNone/>
            </a:pPr>
            <a:r>
              <a:rPr lang="hr-HR" sz="2200" dirty="0">
                <a:ea typeface="Calibri"/>
                <a:cs typeface="Calibri"/>
              </a:rPr>
              <a:t> ( sve je bilo prožeto religijom, pa tako i čovjekov svakodnevni život)</a:t>
            </a:r>
            <a:endParaRPr lang="hr-HR" dirty="0">
              <a:ea typeface="Calibri" panose="020F0502020204030204"/>
              <a:cs typeface="Calibri" panose="020F0502020204030204"/>
            </a:endParaRPr>
          </a:p>
          <a:p>
            <a:r>
              <a:rPr lang="hr-HR" sz="2200" dirty="0">
                <a:ea typeface="Calibri"/>
                <a:cs typeface="Calibri"/>
              </a:rPr>
              <a:t>Ljudi su molili, postili i odlazili na hodočašća</a:t>
            </a:r>
          </a:p>
          <a:p>
            <a:r>
              <a:rPr lang="hr-HR" sz="2200" dirty="0">
                <a:ea typeface="Calibri"/>
                <a:cs typeface="Calibri"/>
              </a:rPr>
              <a:t>Crkve su oslikane prizorima pakla, čistilišta i raja te freskama</a:t>
            </a:r>
          </a:p>
          <a:p>
            <a:pPr marL="0" indent="0">
              <a:buNone/>
            </a:pPr>
            <a:endParaRPr lang="hr-HR" sz="2200">
              <a:ea typeface="Calibri"/>
              <a:cs typeface="Calibri"/>
            </a:endParaRPr>
          </a:p>
          <a:p>
            <a:endParaRPr lang="hr-HR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82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Rumcajsovo album/Ukrajina-Krym 2009/IMG_9824">
            <a:extLst>
              <a:ext uri="{FF2B5EF4-FFF2-40B4-BE49-F238E27FC236}">
                <a16:creationId xmlns:a16="http://schemas.microsoft.com/office/drawing/2014/main" id="{6B8C6C7D-F7D2-4EF6-C670-C473378C1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8A975D-99FD-E9BA-51E7-9E4AC2DB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 b="1">
                <a:ea typeface="Calibri Light"/>
                <a:cs typeface="Calibri Light"/>
              </a:rPr>
              <a:t>PREHRANA I LIJEKOVI U SELU 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F422D5-1DB1-6EB1-F5B5-F185CADE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000"/>
              <a:t>Seljaci su većinom bili siromašni</a:t>
            </a:r>
          </a:p>
          <a:p>
            <a:r>
              <a:rPr lang="hr-HR" sz="2000">
                <a:ea typeface="Calibri"/>
                <a:cs typeface="Calibri"/>
              </a:rPr>
              <a:t>Jeli su grubi kruh od neprosijanoga brašna, ječma ili pšenice s raži ili sa grahom, te malo mesa, sira, mlijeka, maslaca i povrća.</a:t>
            </a:r>
          </a:p>
          <a:p>
            <a:r>
              <a:rPr lang="hr-HR" sz="2000">
                <a:ea typeface="Calibri"/>
                <a:cs typeface="Calibri"/>
              </a:rPr>
              <a:t>Nije bilo pravog pribora (tanjura i vilica)</a:t>
            </a:r>
          </a:p>
          <a:p>
            <a:r>
              <a:rPr lang="hr-HR" sz="2000">
                <a:ea typeface="Calibri"/>
                <a:cs typeface="Calibri"/>
              </a:rPr>
              <a:t>Pripremali su medikamente od ljekovitih trava, minerala i životinjskih masti</a:t>
            </a:r>
          </a:p>
          <a:p>
            <a:endParaRPr lang="hr-HR" sz="2000">
              <a:ea typeface="Calibri"/>
              <a:cs typeface="Calibri"/>
            </a:endParaRPr>
          </a:p>
          <a:p>
            <a:endParaRPr lang="hr-H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2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C44DB4-E1F2-AC4A-8703-783FAA2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hr-HR" sz="5400" b="1" dirty="0">
                <a:ea typeface="Calibri Light"/>
                <a:cs typeface="Calibri Light"/>
              </a:rPr>
              <a:t>GRADOVI</a:t>
            </a:r>
            <a:endParaRPr lang="hr-HR" sz="5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leven op het Domein">
            <a:extLst>
              <a:ext uri="{FF2B5EF4-FFF2-40B4-BE49-F238E27FC236}">
                <a16:creationId xmlns:a16="http://schemas.microsoft.com/office/drawing/2014/main" id="{E202AA87-D324-4FE8-BEC2-E6EF545A7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2" r="16525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44E00D-A09D-363C-F6D4-57162AB9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>
                <a:ea typeface="Calibri"/>
                <a:cs typeface="Calibri"/>
              </a:rPr>
              <a:t>Nastaju na poticaj vladara kako bi se poboljšalo gospodarstvo i razvili novi društveni slojevi</a:t>
            </a:r>
          </a:p>
          <a:p>
            <a:r>
              <a:rPr lang="hr-HR" sz="2200">
                <a:ea typeface="Calibri"/>
                <a:cs typeface="Calibri"/>
              </a:rPr>
              <a:t>Gradove naseljavaju obrtnici i trgovci te slobodni seljaci iz okolice</a:t>
            </a:r>
          </a:p>
          <a:p>
            <a:r>
              <a:rPr lang="hr-HR" sz="2200">
                <a:ea typeface="Calibri"/>
                <a:cs typeface="Calibri"/>
              </a:rPr>
              <a:t>U gradovima nastaju nove tehnologije i drugačija mišljenja o zdravstvu i bolesti</a:t>
            </a:r>
          </a:p>
          <a:p>
            <a:r>
              <a:rPr lang="hr-HR" sz="2200">
                <a:ea typeface="Calibri"/>
                <a:cs typeface="Calibri"/>
              </a:rPr>
              <a:t>U gradovima je bilo nekoliko prodajnih prostora (tržnice voća i povrća)</a:t>
            </a:r>
          </a:p>
          <a:p>
            <a:r>
              <a:rPr lang="hr-HR" sz="2200">
                <a:ea typeface="Calibri"/>
                <a:cs typeface="Calibri"/>
              </a:rPr>
              <a:t>Svaki grad imao je svoga brijača, mesara i kupalištarca</a:t>
            </a:r>
          </a:p>
        </p:txBody>
      </p:sp>
    </p:spTree>
    <p:extLst>
      <p:ext uri="{BB962C8B-B14F-4D97-AF65-F5344CB8AC3E}">
        <p14:creationId xmlns:p14="http://schemas.microsoft.com/office/powerpoint/2010/main" val="416648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6A9078-A97D-BF18-E332-A6BF4C50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4200" b="1" dirty="0">
                <a:ea typeface="Calibri Light"/>
                <a:cs typeface="Calibri Light"/>
              </a:rPr>
              <a:t>PLEMIĆKE KUĆE I DVORCI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F67011-A709-965C-9CCC-D8D27FB8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/>
              <a:t>Građeni od kamena</a:t>
            </a:r>
            <a:endParaRPr lang="sr-Latn-RS" sz="2200"/>
          </a:p>
          <a:p>
            <a:r>
              <a:rPr lang="hr-HR" sz="2200">
                <a:ea typeface="Calibri"/>
                <a:cs typeface="Calibri"/>
              </a:rPr>
              <a:t>Raskoš kvalitetnih krovova, ukrasnih crijepova i popločano dvorište</a:t>
            </a:r>
          </a:p>
          <a:p>
            <a:r>
              <a:rPr lang="hr-HR" sz="2200">
                <a:ea typeface="Calibri"/>
                <a:cs typeface="Calibri"/>
              </a:rPr>
              <a:t>Važno mjesto u dvorcu je bila dvorana za druženje, objede i slavlja</a:t>
            </a:r>
          </a:p>
          <a:p>
            <a:r>
              <a:rPr lang="hr-HR" sz="2200">
                <a:ea typeface="Calibri"/>
                <a:cs typeface="Calibri"/>
              </a:rPr>
              <a:t>Krevet s drvenim okvirom</a:t>
            </a:r>
          </a:p>
          <a:p>
            <a:endParaRPr lang="hr-HR" sz="2200">
              <a:ea typeface="Calibri"/>
              <a:cs typeface="Calibri"/>
            </a:endParaRPr>
          </a:p>
          <a:p>
            <a:endParaRPr lang="hr-HR" sz="2200">
              <a:ea typeface="Calibri"/>
              <a:cs typeface="Calibri"/>
            </a:endParaRPr>
          </a:p>
        </p:txBody>
      </p:sp>
      <p:pic>
        <p:nvPicPr>
          <p:cNvPr id="4" name="Slika 3" descr="Što su feudalni gospodari: pojava i definicija">
            <a:extLst>
              <a:ext uri="{FF2B5EF4-FFF2-40B4-BE49-F238E27FC236}">
                <a16:creationId xmlns:a16="http://schemas.microsoft.com/office/drawing/2014/main" id="{D3B3EAEE-AB27-4899-5813-183B0021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71587"/>
            <a:ext cx="690372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6FAF6-F63F-54F4-D69D-48971ED0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a typeface="Calibri Light"/>
                <a:cs typeface="Calibri Light"/>
              </a:rPr>
              <a:t>BLAGDANI I OBIČAJI U GRADU</a:t>
            </a:r>
            <a:endParaRPr lang="hr-HR" b="1">
              <a:ea typeface="Calibri Light"/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59A299-66F3-D3DD-101F-A39B295E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/>
              <a:t>Općenito su se slavili blagdani za neke veće običaji, kao što su Božić, Uskrs i Nova Godina</a:t>
            </a:r>
          </a:p>
          <a:p>
            <a:r>
              <a:rPr lang="hr-HR" sz="2400" dirty="0">
                <a:ea typeface="Calibri"/>
                <a:cs typeface="Calibri"/>
              </a:rPr>
              <a:t>Slavilo se vjenčanje parova i Dan grada (svirale su se promenade)</a:t>
            </a:r>
          </a:p>
          <a:p>
            <a:r>
              <a:rPr lang="hr-HR" sz="2400" dirty="0">
                <a:ea typeface="Calibri"/>
                <a:cs typeface="Calibri"/>
              </a:rPr>
              <a:t>Radile su se velike fešte i slavlja</a:t>
            </a:r>
          </a:p>
        </p:txBody>
      </p:sp>
    </p:spTree>
    <p:extLst>
      <p:ext uri="{BB962C8B-B14F-4D97-AF65-F5344CB8AC3E}">
        <p14:creationId xmlns:p14="http://schemas.microsoft.com/office/powerpoint/2010/main" val="169576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752E64-8EE0-236C-2EB3-3C043AD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hr-HR" sz="5000" b="1">
                <a:ea typeface="Calibri Light"/>
                <a:cs typeface="Calibri Light"/>
              </a:rPr>
              <a:t>PREHRANA U GRADU</a:t>
            </a:r>
          </a:p>
        </p:txBody>
      </p:sp>
      <p:pic>
        <p:nvPicPr>
          <p:cNvPr id="4" name="Slika 3" descr="Koristi od izbacivanja ugljikohidrata i koje ih namirnice imaju ...">
            <a:extLst>
              <a:ext uri="{FF2B5EF4-FFF2-40B4-BE49-F238E27FC236}">
                <a16:creationId xmlns:a16="http://schemas.microsoft.com/office/drawing/2014/main" id="{DEA642E2-834F-ACB9-D0E3-8D7BF095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627541"/>
            <a:ext cx="5458968" cy="3602918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4EEFF2-574D-86C7-F1B1-20614E79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700"/>
              <a:t>Riža je bila dragocjena pa su je ljudi držali pod ključem</a:t>
            </a:r>
          </a:p>
          <a:p>
            <a:r>
              <a:rPr lang="hr-HR" sz="1700">
                <a:ea typeface="Calibri"/>
                <a:cs typeface="Calibri"/>
              </a:rPr>
              <a:t>Mnoga jela su bila začinjena octom, raznim mirodijama te žutim i crvenim šafranom</a:t>
            </a:r>
          </a:p>
          <a:p>
            <a:r>
              <a:rPr lang="hr-HR" sz="1700">
                <a:ea typeface="Calibri"/>
                <a:cs typeface="Calibri"/>
              </a:rPr>
              <a:t>Vino se uvozilo uglavnom iz Francuske</a:t>
            </a:r>
          </a:p>
          <a:p>
            <a:r>
              <a:rPr lang="hr-HR" sz="1700">
                <a:latin typeface="Arial"/>
                <a:ea typeface="Calibri"/>
                <a:cs typeface="Arial"/>
              </a:rPr>
              <a:t>Sir, mlijeko i jaja u grad su donosile žene iz okolnih sela.</a:t>
            </a:r>
          </a:p>
          <a:p>
            <a:r>
              <a:rPr lang="hr-HR" sz="1700">
                <a:latin typeface="Arial"/>
                <a:ea typeface="Calibri"/>
                <a:cs typeface="Arial"/>
              </a:rPr>
              <a:t>Građani su meso nabavljali u mesnicama. </a:t>
            </a:r>
          </a:p>
          <a:p>
            <a:r>
              <a:rPr lang="hr-HR" sz="1700">
                <a:latin typeface="Arial"/>
                <a:ea typeface="Calibri"/>
                <a:cs typeface="Arial"/>
              </a:rPr>
              <a:t>Unutar gradskih zidova hranile su se i kokoši i svinje, pa je gradsko vijeće, kako bi reguliralo njihov broj čak dozvolilo ubijanje svake svinje koja se nađe izvan kuće.</a:t>
            </a:r>
          </a:p>
        </p:txBody>
      </p:sp>
    </p:spTree>
    <p:extLst>
      <p:ext uri="{BB962C8B-B14F-4D97-AF65-F5344CB8AC3E}">
        <p14:creationId xmlns:p14="http://schemas.microsoft.com/office/powerpoint/2010/main" val="3029442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RAZLIKE U RAZVOJU SEOSKIH I GRADSKIH GOSPODARSTAVA I DRUŠTVA U SREDNJEM VIJEKA (EUROPA I HRVATSKA) </vt:lpstr>
      <vt:lpstr>SELA</vt:lpstr>
      <vt:lpstr>SEOSKE KUĆE</vt:lpstr>
      <vt:lpstr>BLAGDANI I OBIČAJI U SELU</vt:lpstr>
      <vt:lpstr>PREHRANA I LIJEKOVI U SELU </vt:lpstr>
      <vt:lpstr>GRADOVI</vt:lpstr>
      <vt:lpstr>PLEMIĆKE KUĆE I DVORCI</vt:lpstr>
      <vt:lpstr>BLAGDANI I OBIČAJI U GRADU</vt:lpstr>
      <vt:lpstr>PREHRANA U GRADU</vt:lpstr>
      <vt:lpstr>ODJEĆA </vt:lpstr>
      <vt:lpstr>POPIS LITERATURE 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394</cp:revision>
  <dcterms:created xsi:type="dcterms:W3CDTF">2023-10-18T20:59:38Z</dcterms:created>
  <dcterms:modified xsi:type="dcterms:W3CDTF">2023-10-18T22:25:15Z</dcterms:modified>
</cp:coreProperties>
</file>