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5" r:id="rId6"/>
    <p:sldId id="260" r:id="rId7"/>
    <p:sldId id="261" r:id="rId8"/>
    <p:sldId id="262" r:id="rId9"/>
    <p:sldId id="257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Mio�evi�-Frani�" initials="IM" lastIdx="1" clrIdx="0">
    <p:extLst>
      <p:ext uri="{19B8F6BF-5375-455C-9EA6-DF929625EA0E}">
        <p15:presenceInfo xmlns:p15="http://schemas.microsoft.com/office/powerpoint/2012/main" userId="S::imioce00@live.efst.hr::22e953b5-ec05-4b42-a11f-0ef0f53dcd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135684-E00A-1C0C-FF98-46654B6AA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862B5F-3B39-27B0-18C3-E31EA1AC9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5E5EEC-C1DD-E7CB-7FFE-F082A459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C5CF66A-A008-9EBF-1D9E-AE37B1C8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84706E-EF51-5DC2-A152-7285F368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228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A4428-B350-AAD9-9E56-64AB87CA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A92AE82-80B6-D851-11A4-D9FC6AA43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A7623-E64A-036D-AC01-6AA22FE4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0B3566-4DE3-D90A-0B47-2E35DF26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941104-868A-14B9-9799-AF2F0148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16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CAB675F-74CD-A607-7765-DBCB74610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98CE656-E172-2BA9-04E0-6CCC2DEB8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4A153-D932-5BD7-1520-A592C022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28600C3-DDAC-AC0D-8310-E9383B89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0E76B4-05B7-B904-E5D2-F9E1E6C4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24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D34F7E-7EBC-4219-9B4D-6CC97368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05E824-D957-ACB9-9E50-A2D6C23C0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C87774-CEAE-1E6D-8600-866F1A9B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EBFA6F-8444-1B5D-8CA2-3C407F55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757B5B-BF27-F85A-E459-1D92CB50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35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A989B4-D122-D861-86E3-B3D9DC84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3509D4-47FC-3E2E-F4C1-186E7F3F0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3C6C6E-BB38-3D49-F090-147F4AA9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D17393-B67D-1B0B-F53C-CDB2ACAE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41F0DF-2584-FDD4-2820-2B2273EF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58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4013AA-D7CD-EC7D-1F81-1FC20A70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6F74DD-5C5F-DD0E-F195-B1D42BF63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E268D8-255A-9654-26C1-098947678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285CE77-ECC4-5D49-7169-776CE57A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62553FB-31A6-F647-D327-6F541889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3131E2-6487-BE5D-5C46-AB8B1A3C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49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F465BD-EC95-60DF-46FA-8AA67E98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E7B138-ED32-67B6-8D60-AF87769CD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C9042D6-80F5-8020-B37C-23FB8C4D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8538B96-9580-15CA-891F-BC0C8B095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CE1ACE3-CA6F-9898-17C9-87C5E5836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F849324-FA94-CBA1-E5BC-B31620D9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DEB42D2-F5A9-B994-169D-FBCE8551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086B726-06EB-73AC-1F88-9DB19EB6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08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2E552D-8DBA-875E-78E1-749D0E1F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C41490E-4622-E82B-E3CB-1ECAE6A5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8678383-7B10-8A81-84DD-0F5FCDF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69E6B86-339D-640C-2CD7-21816C87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29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E75BEFD-0992-1D70-ED48-A3CD2415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5A7F126-9223-C279-2936-F06D80EF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3F323C4-9BA5-1D5F-D31D-45DDFA46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553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71DA3-ECEC-241B-7631-949B93C7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097E03-6536-217C-3D8C-3CD1011B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E6BCCC5-54D2-262E-691B-330759E27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7DE4779-D288-1BF0-45D5-229131DE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29DD74C-FDFE-B415-05B6-70362280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BDC127E-D58E-B97E-1A18-EA0A9B5E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745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8B5CA-0191-E132-B35B-EB8E5C8B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9F01955-6336-DC64-D507-17393E0F0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28D6F0B-0FF3-1C2F-0D3B-4274F9294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C999FB-BE9F-F616-FA5B-D2DF2974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1EE2258-03BB-F353-C00E-06C4DF41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C3376ED-DCBA-7F2E-6974-C6BC49E9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68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46C97F4-963E-C15D-C39A-838091C2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B3FEFE4-F62B-047A-0F19-BEBDE1C21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EFE6CB-B92D-EFB0-E5A2-C9843B048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A425-ADC9-45F0-B5C0-65F28AC34B18}" type="datetimeFigureOut">
              <a:rPr lang="hr-HR" smtClean="0"/>
              <a:t>26.10.2023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2CD770-AF11-1DCE-6476-81BD45FA5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D3407A-953C-6ADD-C491-FBCBBFD32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E06E-7948-4DC6-BC73-D5C035CE8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9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ernji.hr/media/img/18/d0/5a18bf76de328f3565e0.jpeg" TargetMode="External"/><Relationship Id="rId3" Type="http://schemas.openxmlformats.org/officeDocument/2006/relationships/hyperlink" Target="https://enciklopedija.hr/natuknica.aspx?ID=34434" TargetMode="External"/><Relationship Id="rId7" Type="http://schemas.openxmlformats.org/officeDocument/2006/relationships/hyperlink" Target="https://i0.wp.com/biramdobro.com/data/uploads/2019/05/Doktorschnabel_430px-e1557437338540.jpg?fit=410%2C289&amp;ssl=1" TargetMode="External"/><Relationship Id="rId2" Type="http://schemas.openxmlformats.org/officeDocument/2006/relationships/hyperlink" Target="https://bs.wikipedia.org/wiki/Epidem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ciklopedija.hr/Ilustracije/HE2_0932.jpg" TargetMode="External"/><Relationship Id="rId5" Type="http://schemas.openxmlformats.org/officeDocument/2006/relationships/hyperlink" Target="https://hr.wikipedia.org/wiki/Lije%C4%8Dnik_kuge" TargetMode="External"/><Relationship Id="rId4" Type="http://schemas.openxmlformats.org/officeDocument/2006/relationships/hyperlink" Target="https://povcast.ffzg.unizg.hr/wp-content/uploads/2019/11/Plaguet03.jpg" TargetMode="External"/><Relationship Id="rId9" Type="http://schemas.openxmlformats.org/officeDocument/2006/relationships/hyperlink" Target="https://hr.wikipedia.org/wiki/Gu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6B7CAE-1DBD-F4C2-8C15-73B803A04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Smrtonosne epidemije u srednjem vijeku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FC063E-8D72-F29F-5449-62C0B2B50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Marija Franić 2.a</a:t>
            </a:r>
          </a:p>
        </p:txBody>
      </p:sp>
    </p:spTree>
    <p:extLst>
      <p:ext uri="{BB962C8B-B14F-4D97-AF65-F5344CB8AC3E}">
        <p14:creationId xmlns:p14="http://schemas.microsoft.com/office/powerpoint/2010/main" val="40044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4527C7-EEE6-C4B1-3A5C-991512F7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1343"/>
          </a:xfrm>
        </p:spPr>
        <p:txBody>
          <a:bodyPr/>
          <a:lstStyle/>
          <a:p>
            <a:pPr algn="ctr"/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87120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AA23E1-A9B8-5AF4-6D9C-17F29237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8" y="311085"/>
            <a:ext cx="10816472" cy="1379603"/>
          </a:xfrm>
        </p:spPr>
        <p:txBody>
          <a:bodyPr/>
          <a:lstStyle/>
          <a:p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  <a:t>Smrtonosne epidemije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42429-4202-9C88-22A0-4F6DBA1A4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Epidemija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 je neobično često pojavljivanje jedne bolesti u jednoj populaciji.</a:t>
            </a:r>
          </a:p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Bolesti: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Kuga - ,,crna smrt’’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Guba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AC6D331-C3E2-8027-EC60-2A4F9BE5F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56" y="2697756"/>
            <a:ext cx="4903215" cy="36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1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9569F4-19A0-A335-8555-A18FEFE0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  <a:t>Kuga 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663EA0-9B19-EE0E-5143-972733C8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Kuga - 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akutna zarazna bolest uzrokovana bakterijom </a:t>
            </a:r>
            <a:r>
              <a:rPr lang="hr-HR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Yersinia</a:t>
            </a:r>
            <a:r>
              <a:rPr lang="hr-HR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pestis</a:t>
            </a:r>
            <a:r>
              <a:rPr lang="hr-HR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To je primarno bolest glodavaca, a čovjek se zarazi slučajno.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Broj umrlih – oko 75 milijuna ljudi.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Najveća pandemija bila je sredinom XIV. st.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391CD58-C4FA-51AB-E839-1CD5C5EA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915" y="2816683"/>
            <a:ext cx="2757144" cy="36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651EE-B9B0-A912-434A-4099C05A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Širenje kuge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83D3BF-6CDE-283A-9D9E-DFD00246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Započevši u jugozapadnoj Aziji proširila se u Europu kasnih 1340-ih kada je došlo do vrhunca pandemija i gdje je i dobila ime Crna Smrt.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Vjeruje se da se ista bolest vraćala u Europu svake generacije s različitim stupnjevima intenziteta i smrtonosnosti sve do 1700.-ih (Talijansku kugu, Veliku londonsku kugu, Veliku bečku kugu, kugu u Moskvi,…)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681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93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DF67C4-65D1-65F4-2EC5-3B3B0E5C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141403"/>
            <a:ext cx="10854179" cy="1549286"/>
          </a:xfrm>
        </p:spPr>
        <p:txBody>
          <a:bodyPr/>
          <a:lstStyle/>
          <a:p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  <a:t>Liječenje kuge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0F70C9-6656-3398-651A-3DE41AC6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393902"/>
            <a:ext cx="6291472" cy="5151864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Cambria" panose="02040503050406030204" pitchFamily="18" charset="0"/>
                <a:ea typeface="Cambria" panose="02040503050406030204" pitchFamily="18" charset="0"/>
              </a:rPr>
              <a:t>Hospicij – </a:t>
            </a:r>
            <a:r>
              <a:rPr lang="hr-HR" sz="2500" dirty="0">
                <a:latin typeface="Cambria" panose="02040503050406030204" pitchFamily="18" charset="0"/>
                <a:ea typeface="Cambria" panose="02040503050406030204" pitchFamily="18" charset="0"/>
              </a:rPr>
              <a:t>kršćanske utvrde smještene unutar gradskih zidina, primali su bolesne, umiruće i </a:t>
            </a:r>
            <a:r>
              <a:rPr lang="hr-HR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iscrpljele</a:t>
            </a:r>
            <a:r>
              <a:rPr lang="hr-HR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sz="2500" b="1" dirty="0">
                <a:latin typeface="Cambria" panose="02040503050406030204" pitchFamily="18" charset="0"/>
                <a:ea typeface="Cambria" panose="02040503050406030204" pitchFamily="18" charset="0"/>
              </a:rPr>
              <a:t>Liječnici kuge</a:t>
            </a:r>
            <a:r>
              <a:rPr lang="hr-HR" sz="2500" dirty="0">
                <a:latin typeface="Cambria" panose="02040503050406030204" pitchFamily="18" charset="0"/>
                <a:ea typeface="Cambria" panose="02040503050406030204" pitchFamily="18" charset="0"/>
              </a:rPr>
              <a:t>, bili su posebni medicinski liječnici. Oni su bili posebno unajmljeni od gradova koji su imali mnogo žrtava kuge u vrijeme epidemije kuge. Budući da ih je grad plaćao liječili su sve, bogate i siromašne. </a:t>
            </a:r>
          </a:p>
          <a:p>
            <a:r>
              <a:rPr lang="hr-HR" sz="2500" dirty="0">
                <a:latin typeface="Cambria" panose="02040503050406030204" pitchFamily="18" charset="0"/>
                <a:ea typeface="Cambria" panose="02040503050406030204" pitchFamily="18" charset="0"/>
              </a:rPr>
              <a:t>Nosili su poseban kostim. Zaštitno odijelo bilo je sastavljeno od kaputa teških tkanina, maska sa staklenim otvorom za oči, te kljun stožastog oblika za mirisne tvari.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5B5D2E2-8E57-8B00-FEF0-223E053F3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13" y="443061"/>
            <a:ext cx="4173715" cy="279033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84C88C0-C7D1-6AC2-D40C-C6ABA163D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13" y="3428999"/>
            <a:ext cx="4173715" cy="29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D542F9-7BC9-32B0-F345-2C52DA48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31" y="292231"/>
            <a:ext cx="10895469" cy="1324466"/>
          </a:xfrm>
        </p:spPr>
        <p:txBody>
          <a:bodyPr/>
          <a:lstStyle/>
          <a:p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  <a:t>Guba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408161-6E8E-1F6A-B111-3CB52F59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90" y="1555423"/>
            <a:ext cx="7220932" cy="4788816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Guba je bila najgora bolest uz kugu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Bila je prisutna za vrijeme križarskih ratova, a prvi put se spominje u Bibliji.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Bakterija kojom se bolest širi napada živce ruku, nogu i lica. Može uzrokovati sljepoću i oduzeti sposobnost pomicanja ruku i očnih kapaka.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Za ljude koji su oboljeli kugom smatralo se da su teško sagriješili pa su bili protjerani.</a:t>
            </a:r>
          </a:p>
          <a:p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Leprozij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– mjesta izolacije bolesnika izvan zidina.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325E79C-C893-5BEA-128A-0EE08DB66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2" y="575035"/>
            <a:ext cx="3918847" cy="57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CF5496-AE52-2DB5-D2B6-56B01FC1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81" y="471340"/>
            <a:ext cx="10797619" cy="1153360"/>
          </a:xfrm>
        </p:spPr>
        <p:txBody>
          <a:bodyPr/>
          <a:lstStyle/>
          <a:p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  <a:t>Guba u Hrvatskoj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5C5D2E-FB92-10E8-24A5-97523D15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79" y="1624700"/>
            <a:ext cx="10040331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Guba je stoljećima harala Europom, pa i Hrvatskom. U Dalmaciji je tako svaki veći grad imao svoj leprozorij. 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Krajem 18. st. guba je iščezla, da bi se iznenada pojavila u 19. st. Najvjerojatnije je došla iz susjedne Bosne.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Početkom 20. st. u Dalmaciji je bilo svega 7 gubavaca. Da bi se spriječilo širenje bolesti namjesništvo u Zagrebu naredilo je da se u Metkoviću pronađe mjesto za leprozorij gdje bi se smjestili svi dalmatinski gubavci. 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Guba je službeno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iskorjenjena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u Hrvatskoj 1925. godine.</a:t>
            </a:r>
          </a:p>
        </p:txBody>
      </p:sp>
    </p:spTree>
    <p:extLst>
      <p:ext uri="{BB962C8B-B14F-4D97-AF65-F5344CB8AC3E}">
        <p14:creationId xmlns:p14="http://schemas.microsoft.com/office/powerpoint/2010/main" val="139533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3F6D74-8DD4-6A26-035C-83675078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12" y="345689"/>
            <a:ext cx="10785088" cy="1345000"/>
          </a:xfrm>
        </p:spPr>
        <p:txBody>
          <a:bodyPr/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Izvori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9359B7-DBB9-91EE-D96D-12583F108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>
                <a:hlinkClick r:id="rId2"/>
              </a:rPr>
              <a:t>https://geek.hr/znanost/wp-content/uploads/sites/14/2016/02/triumph-of-the-death-1024x576.jpg</a:t>
            </a:r>
          </a:p>
          <a:p>
            <a:r>
              <a:rPr lang="hr-HR" dirty="0">
                <a:hlinkClick r:id="rId2"/>
              </a:rPr>
              <a:t>https://hr.uatrainings.com/f/95f8c199d94e55b9b4d9c7cbec997572.jpg</a:t>
            </a:r>
          </a:p>
          <a:p>
            <a:r>
              <a:rPr lang="hr-HR" dirty="0">
                <a:hlinkClick r:id="rId2"/>
              </a:rPr>
              <a:t>https://bs.wikipedia.org/wiki/Epidemija</a:t>
            </a:r>
            <a:endParaRPr lang="hr-HR" dirty="0"/>
          </a:p>
          <a:p>
            <a:r>
              <a:rPr lang="hr-HR" dirty="0">
                <a:hlinkClick r:id="rId3"/>
              </a:rPr>
              <a:t>https://enciklopedija.hr/natuknica.aspx?ID=34434</a:t>
            </a:r>
            <a:endParaRPr lang="hr-HR" dirty="0"/>
          </a:p>
          <a:p>
            <a:r>
              <a:rPr lang="hr-HR" dirty="0">
                <a:hlinkClick r:id="rId4"/>
              </a:rPr>
              <a:t>https://povcast.ffzg.unizg.hr/wp-content/uploads/2019/11/Plaguet03.jpg</a:t>
            </a:r>
            <a:endParaRPr lang="hr-HR" dirty="0"/>
          </a:p>
          <a:p>
            <a:r>
              <a:rPr lang="hr-HR" dirty="0">
                <a:hlinkClick r:id="rId5"/>
              </a:rPr>
              <a:t>https://hr.wikipedia.org/wiki/Lije%C4%8Dnik_kuge</a:t>
            </a:r>
            <a:endParaRPr lang="hr-HR" dirty="0"/>
          </a:p>
          <a:p>
            <a:r>
              <a:rPr lang="hr-HR" dirty="0">
                <a:hlinkClick r:id="rId6"/>
              </a:rPr>
              <a:t>https://www.enciklopedija.hr/Ilustracije/HE2_0932.jpg</a:t>
            </a:r>
            <a:endParaRPr lang="hr-HR" dirty="0"/>
          </a:p>
          <a:p>
            <a:r>
              <a:rPr lang="hr-HR" dirty="0">
                <a:hlinkClick r:id="rId7"/>
              </a:rPr>
              <a:t>https://i0.wp.com/biramdobro.com/data/uploads/2019/05/Doktorschnabel_430px-e1557437338540.jpg?fit=410%2C289&amp;ssl=1</a:t>
            </a:r>
            <a:endParaRPr lang="hr-HR" dirty="0"/>
          </a:p>
          <a:p>
            <a:r>
              <a:rPr lang="hr-HR" dirty="0">
                <a:hlinkClick r:id="rId8"/>
              </a:rPr>
              <a:t>https://www.vecernji.hr/media/img/18/d0/5a18bf76de328f3565e0.jpeg</a:t>
            </a:r>
            <a:endParaRPr lang="hr-HR" dirty="0"/>
          </a:p>
          <a:p>
            <a:r>
              <a:rPr lang="hr-HR" dirty="0">
                <a:hlinkClick r:id="rId9"/>
              </a:rPr>
              <a:t>https://hr.wikipedia.org/wiki/Guba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2397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</TotalTime>
  <Words>567</Words>
  <Application>Microsoft Office PowerPoint</Application>
  <PresentationFormat>Široki zaslon</PresentationFormat>
  <Paragraphs>47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Tema sustava Office</vt:lpstr>
      <vt:lpstr>Smrtonosne epidemije u srednjem vijeku</vt:lpstr>
      <vt:lpstr>Smrtonosne epidemije</vt:lpstr>
      <vt:lpstr>Kuga  </vt:lpstr>
      <vt:lpstr>Širenje kuge </vt:lpstr>
      <vt:lpstr>PowerPoint prezentacija</vt:lpstr>
      <vt:lpstr>Liječenje kuge</vt:lpstr>
      <vt:lpstr>Guba </vt:lpstr>
      <vt:lpstr>Guba u Hrvatskoj</vt:lpstr>
      <vt:lpstr>Izvori 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Smrtonosne epidemije u srednjem vijeku</dc:title>
  <dc:creator>Ivana Mio�evi�-Frani�</dc:creator>
  <cp:lastModifiedBy>Ivana Mio�evi�-Frani�</cp:lastModifiedBy>
  <cp:revision>6</cp:revision>
  <dcterms:created xsi:type="dcterms:W3CDTF">2023-10-26T08:37:24Z</dcterms:created>
  <dcterms:modified xsi:type="dcterms:W3CDTF">2023-10-26T09:35:02Z</dcterms:modified>
</cp:coreProperties>
</file>