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312" r:id="rId4"/>
    <p:sldId id="314" r:id="rId5"/>
    <p:sldId id="316" r:id="rId6"/>
    <p:sldId id="315" r:id="rId7"/>
    <p:sldId id="313" r:id="rId8"/>
    <p:sldId id="317" r:id="rId9"/>
    <p:sldId id="318" r:id="rId10"/>
    <p:sldId id="320" r:id="rId11"/>
    <p:sldId id="321" r:id="rId12"/>
    <p:sldId id="319" r:id="rId13"/>
    <p:sldId id="322" r:id="rId14"/>
  </p:sldIdLst>
  <p:sldSz cx="9144000" cy="5143500" type="screen16x9"/>
  <p:notesSz cx="6858000" cy="9144000"/>
  <p:embeddedFontLst>
    <p:embeddedFont>
      <p:font typeface="Montserrat Alternates" panose="020B0604020202020204" charset="-18"/>
      <p:regular r:id="rId16"/>
      <p:bold r:id="rId17"/>
      <p:italic r:id="rId18"/>
      <p:boldItalic r:id="rId19"/>
    </p:embeddedFont>
    <p:embeddedFont>
      <p:font typeface="Georgia Pro Cond Semibold" panose="02040706050405020303" pitchFamily="18" charset="0"/>
      <p:bold r:id="rId20"/>
      <p:boldItalic r:id="rId21"/>
    </p:embeddedFont>
    <p:embeddedFont>
      <p:font typeface="Bodoni MT Black" panose="02070A03080606020203" pitchFamily="18" charset="0"/>
      <p:bold r:id="rId22"/>
      <p:boldItalic r:id="rId23"/>
    </p:embeddedFont>
    <p:embeddedFont>
      <p:font typeface="Josefin Sans" panose="020B0604020202020204" charset="-18"/>
      <p:regular r:id="rId24"/>
      <p:bold r:id="rId25"/>
      <p:italic r:id="rId26"/>
      <p:boldItalic r:id="rId27"/>
    </p:embeddedFont>
    <p:embeddedFont>
      <p:font typeface="Castellar" panose="020A0402060406010301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4CEB96-CE8E-4B22-AD7C-AEE2381E66AC}">
  <a:tblStyle styleId="{6A4CEB96-CE8E-4B22-AD7C-AEE2381E66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8099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26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61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4050" y="1421538"/>
            <a:ext cx="5955900" cy="21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600" y="37982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038200" y="2133000"/>
            <a:ext cx="5067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672400" y="1303875"/>
            <a:ext cx="17175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038200" y="3294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180363" y="1477900"/>
            <a:ext cx="3544200" cy="29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Josefin Sans"/>
              <a:buNone/>
              <a:defRPr sz="35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●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○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■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●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○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■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●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○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Alternates"/>
              <a:buChar char="■"/>
              <a:defRPr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reuzmi%20(4).htm" TargetMode="External"/><Relationship Id="rId2" Type="http://schemas.openxmlformats.org/officeDocument/2006/relationships/hyperlink" Target="Bitka_kod_Poitiersa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ctrTitle"/>
          </p:nvPr>
        </p:nvSpPr>
        <p:spPr>
          <a:xfrm>
            <a:off x="1594050" y="1421538"/>
            <a:ext cx="5955900" cy="21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Utemeljenje i osvajanja Arapske države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" name="Google Shape;205;p39"/>
          <p:cNvSpPr txBox="1">
            <a:spLocks noGrp="1"/>
          </p:cNvSpPr>
          <p:nvPr>
            <p:ph type="subTitle" idx="1"/>
          </p:nvPr>
        </p:nvSpPr>
        <p:spPr>
          <a:xfrm>
            <a:off x="2307600" y="37982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Iva </a:t>
            </a:r>
            <a:r>
              <a:rPr lang="hr-HR" dirty="0" smtClean="0"/>
              <a:t>M</a:t>
            </a:r>
            <a:r>
              <a:rPr lang="hr-HR" dirty="0" smtClean="0"/>
              <a:t>arinović, 2.a</a:t>
            </a:r>
            <a:endParaRPr dirty="0"/>
          </a:p>
        </p:txBody>
      </p:sp>
      <p:sp>
        <p:nvSpPr>
          <p:cNvPr id="206" name="Google Shape;206;p39"/>
          <p:cNvSpPr txBox="1">
            <a:spLocks noGrp="1"/>
          </p:cNvSpPr>
          <p:nvPr>
            <p:ph type="subTitle" idx="4294967295"/>
          </p:nvPr>
        </p:nvSpPr>
        <p:spPr>
          <a:xfrm>
            <a:off x="7025975" y="539500"/>
            <a:ext cx="1404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Kraj prodora u Europu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4212" y="1431851"/>
            <a:ext cx="6062475" cy="2900700"/>
          </a:xfrm>
        </p:spPr>
        <p:txBody>
          <a:bodyPr numCol="2"/>
          <a:lstStyle/>
          <a:p>
            <a:r>
              <a:rPr lang="hr-HR" dirty="0"/>
              <a:t>Bitka kod </a:t>
            </a:r>
            <a:r>
              <a:rPr lang="hr-HR" dirty="0" err="1"/>
              <a:t>Poitiersa</a:t>
            </a:r>
            <a:r>
              <a:rPr lang="hr-HR" dirty="0"/>
              <a:t> ili Bitka kod </a:t>
            </a:r>
            <a:r>
              <a:rPr lang="hr-HR" dirty="0" err="1"/>
              <a:t>Toursa</a:t>
            </a:r>
            <a:r>
              <a:rPr lang="hr-HR" dirty="0"/>
              <a:t> odigrala se 10. listopada 732. Tada su snage franačkog majordoma Karla </a:t>
            </a:r>
            <a:r>
              <a:rPr lang="hr-HR" dirty="0" err="1" smtClean="0"/>
              <a:t>Martela</a:t>
            </a:r>
            <a:r>
              <a:rPr lang="hr-HR" dirty="0" smtClean="0"/>
              <a:t> (</a:t>
            </a:r>
            <a:r>
              <a:rPr lang="hr-HR" dirty="0" err="1" smtClean="0"/>
              <a:t>Martel</a:t>
            </a:r>
            <a:r>
              <a:rPr lang="hr-HR" dirty="0" smtClean="0"/>
              <a:t> znači Čekić) </a:t>
            </a:r>
            <a:r>
              <a:rPr lang="hr-HR" dirty="0"/>
              <a:t>nanijele težak poraz muslimanskoj vojsci </a:t>
            </a:r>
            <a:r>
              <a:rPr lang="hr-HR" dirty="0" err="1"/>
              <a:t>Omejadskog</a:t>
            </a:r>
            <a:r>
              <a:rPr lang="hr-HR" dirty="0"/>
              <a:t> kalifata pod vodstvom emira </a:t>
            </a:r>
            <a:r>
              <a:rPr lang="hr-HR" dirty="0" err="1"/>
              <a:t>Abdula</a:t>
            </a:r>
            <a:r>
              <a:rPr lang="hr-HR" dirty="0"/>
              <a:t> </a:t>
            </a:r>
            <a:r>
              <a:rPr lang="hr-HR" dirty="0" err="1"/>
              <a:t>Rahmana</a:t>
            </a:r>
            <a:r>
              <a:rPr lang="hr-HR" dirty="0"/>
              <a:t>. U bitki je emir </a:t>
            </a:r>
            <a:r>
              <a:rPr lang="hr-HR" dirty="0" err="1"/>
              <a:t>Abdul</a:t>
            </a:r>
            <a:r>
              <a:rPr lang="hr-HR" dirty="0"/>
              <a:t> </a:t>
            </a:r>
            <a:r>
              <a:rPr lang="hr-HR" dirty="0" err="1"/>
              <a:t>Rahman</a:t>
            </a:r>
            <a:r>
              <a:rPr lang="hr-HR" dirty="0"/>
              <a:t> ubijen.</a:t>
            </a:r>
          </a:p>
          <a:p>
            <a:endParaRPr lang="hr-HR" dirty="0"/>
          </a:p>
          <a:p>
            <a:r>
              <a:rPr lang="hr-HR" dirty="0"/>
              <a:t>Muslimanska vojska je već prodirala čak do Burgundije i </a:t>
            </a:r>
            <a:r>
              <a:rPr lang="hr-HR" dirty="0" err="1"/>
              <a:t>Bordeauxa</a:t>
            </a:r>
            <a:r>
              <a:rPr lang="hr-HR" dirty="0"/>
              <a:t>. Ta pobjeda je zaustavila daljnji prodor muslimanske vojske u Europu i sačuvala je kršćanski karakter zapadne Europe.</a:t>
            </a:r>
          </a:p>
        </p:txBody>
      </p:sp>
    </p:spTree>
    <p:extLst>
      <p:ext uri="{BB962C8B-B14F-4D97-AF65-F5344CB8AC3E}">
        <p14:creationId xmlns:p14="http://schemas.microsoft.com/office/powerpoint/2010/main" val="4044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Bitka kod </a:t>
            </a:r>
            <a:r>
              <a:rPr lang="hr-HR" dirty="0" err="1" smtClean="0"/>
              <a:t>Poitiersa</a:t>
            </a:r>
            <a:r>
              <a:rPr lang="hr-HR" dirty="0" smtClean="0"/>
              <a:t>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59" y="1349387"/>
            <a:ext cx="5641233" cy="31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8200" y="2356666"/>
            <a:ext cx="5067600" cy="10782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 idx="2"/>
          </p:nvPr>
        </p:nvSpPr>
        <p:spPr>
          <a:xfrm>
            <a:off x="823945" y="435524"/>
            <a:ext cx="1717500" cy="9159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2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Literatura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0362" y="1477900"/>
            <a:ext cx="4898095" cy="2900700"/>
          </a:xfrm>
        </p:spPr>
        <p:txBody>
          <a:bodyPr/>
          <a:lstStyle/>
          <a:p>
            <a:r>
              <a:rPr lang="hr-HR" dirty="0" smtClean="0">
                <a:hlinkClick r:id="rId2" action="ppaction://hlinkfile"/>
              </a:rPr>
              <a:t>Wikipedia.com</a:t>
            </a:r>
            <a:endParaRPr lang="hr-HR" dirty="0" smtClean="0"/>
          </a:p>
          <a:p>
            <a:r>
              <a:rPr lang="hr-HR" dirty="0" smtClean="0">
                <a:hlinkClick r:id="rId3" action="ppaction://hlinkfile"/>
              </a:rPr>
              <a:t>Puntomarinero.com</a:t>
            </a:r>
            <a:endParaRPr lang="hr-HR" dirty="0" smtClean="0"/>
          </a:p>
          <a:p>
            <a:r>
              <a:rPr lang="hr-HR" dirty="0" smtClean="0"/>
              <a:t>Knjiga </a:t>
            </a:r>
            <a:r>
              <a:rPr lang="hr-HR" dirty="0" err="1" smtClean="0"/>
              <a:t>The</a:t>
            </a:r>
            <a:r>
              <a:rPr lang="hr-HR" dirty="0" smtClean="0"/>
              <a:t> Times, Atlas svjetske povijesti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xfrm>
            <a:off x="2038200" y="2133000"/>
            <a:ext cx="50676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UTEMELJENJE</a:t>
            </a:r>
            <a:endParaRPr dirty="0"/>
          </a:p>
        </p:txBody>
      </p:sp>
      <p:sp>
        <p:nvSpPr>
          <p:cNvPr id="250" name="Google Shape;250;p43"/>
          <p:cNvSpPr txBox="1">
            <a:spLocks noGrp="1"/>
          </p:cNvSpPr>
          <p:nvPr>
            <p:ph type="title" idx="2"/>
          </p:nvPr>
        </p:nvSpPr>
        <p:spPr>
          <a:xfrm>
            <a:off x="3672400" y="1303875"/>
            <a:ext cx="1717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subTitle" idx="1"/>
          </p:nvPr>
        </p:nvSpPr>
        <p:spPr>
          <a:xfrm>
            <a:off x="2038200" y="3294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Utemeljenje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2235" y="1113780"/>
            <a:ext cx="3417951" cy="3258560"/>
          </a:xfrm>
        </p:spPr>
        <p:txBody>
          <a:bodyPr/>
          <a:lstStyle/>
          <a:p>
            <a:r>
              <a:rPr lang="hr-HR" dirty="0"/>
              <a:t>Muhamed nije samo osnivač nove religije nego i organizator nove arapske države kao središta </a:t>
            </a:r>
            <a:r>
              <a:rPr lang="hr-HR" dirty="0" smtClean="0"/>
              <a:t>islamskog </a:t>
            </a:r>
            <a:r>
              <a:rPr lang="hr-HR" dirty="0"/>
              <a:t>svijeta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Muhamed </a:t>
            </a:r>
            <a:r>
              <a:rPr lang="hr-HR" dirty="0"/>
              <a:t>je ujedinio Arabiju u jedinstvenu muslimansku državu, sa </a:t>
            </a:r>
            <a:r>
              <a:rPr lang="hr-HR" dirty="0" smtClean="0"/>
              <a:t>Kuranom</a:t>
            </a:r>
            <a:r>
              <a:rPr lang="hr-HR" dirty="0"/>
              <a:t>, kao i sa svojim učenjima prakse koje čine osnovu islamskog vjerskog uvjerenja.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-1" r="5864" b="5599"/>
          <a:stretch/>
        </p:blipFill>
        <p:spPr>
          <a:xfrm>
            <a:off x="4575450" y="1294173"/>
            <a:ext cx="3345057" cy="273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/>
          <p:cNvSpPr txBox="1"/>
          <p:nvPr/>
        </p:nvSpPr>
        <p:spPr>
          <a:xfrm>
            <a:off x="4101711" y="4154325"/>
            <a:ext cx="205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  <a:latin typeface="Georgia Pro Cond Semibold" panose="02040706050405020303" pitchFamily="18" charset="0"/>
              </a:rPr>
              <a:t>Arapska Država</a:t>
            </a:r>
            <a:endParaRPr lang="hr-HR" sz="2000" dirty="0">
              <a:solidFill>
                <a:schemeClr val="accent2">
                  <a:lumMod val="75000"/>
                </a:schemeClr>
              </a:solidFill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O Muhamedu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9101" y="1221656"/>
            <a:ext cx="7739970" cy="2738865"/>
          </a:xfrm>
        </p:spPr>
        <p:txBody>
          <a:bodyPr/>
          <a:lstStyle/>
          <a:p>
            <a:r>
              <a:rPr lang="hr-HR" dirty="0"/>
              <a:t>Muhamed </a:t>
            </a:r>
            <a:r>
              <a:rPr lang="hr-HR" dirty="0" err="1"/>
              <a:t>ibn</a:t>
            </a:r>
            <a:r>
              <a:rPr lang="hr-HR" dirty="0"/>
              <a:t> </a:t>
            </a:r>
            <a:r>
              <a:rPr lang="hr-HR" dirty="0" err="1" smtClean="0"/>
              <a:t>Abdulah</a:t>
            </a:r>
            <a:r>
              <a:rPr lang="hr-HR" dirty="0" smtClean="0"/>
              <a:t>, rođen u Meki oko </a:t>
            </a:r>
            <a:r>
              <a:rPr lang="hr-HR" dirty="0"/>
              <a:t>570. – </a:t>
            </a:r>
            <a:r>
              <a:rPr lang="hr-HR" dirty="0" smtClean="0"/>
              <a:t>umro u Medini, </a:t>
            </a:r>
            <a:r>
              <a:rPr lang="hr-HR" dirty="0"/>
              <a:t>8. lipnja </a:t>
            </a:r>
            <a:r>
              <a:rPr lang="hr-HR" dirty="0" smtClean="0"/>
              <a:t>632. Bio je siroče sa 6 godina. Bio </a:t>
            </a:r>
            <a:r>
              <a:rPr lang="hr-HR" dirty="0"/>
              <a:t>je arapski religijski, te politički vođa i </a:t>
            </a:r>
            <a:r>
              <a:rPr lang="hr-HR" dirty="0" smtClean="0"/>
              <a:t>utemeljitelj </a:t>
            </a:r>
            <a:r>
              <a:rPr lang="hr-HR" dirty="0"/>
              <a:t>religije islama. Prema </a:t>
            </a:r>
            <a:r>
              <a:rPr lang="hr-HR" dirty="0" smtClean="0"/>
              <a:t>islamskom nauku, </a:t>
            </a:r>
            <a:r>
              <a:rPr lang="hr-HR" dirty="0"/>
              <a:t>bio je poslanik, božanski nadahnut da propovijeda i potvrđuje monoteistička učenja Adama, Abrahama, Mojsija, Isusa i drugih poslanika</a:t>
            </a:r>
            <a:r>
              <a:rPr lang="hr-HR" dirty="0" smtClean="0"/>
              <a:t>. Slike proroka Muhameda se, prema Islamskoj vjeri ne smiju prikazivati.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982" y="2697937"/>
            <a:ext cx="2637329" cy="1974001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966946" y="3208234"/>
            <a:ext cx="1638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Georgia Pro Cond Semibold" panose="02040706050405020303" pitchFamily="18" charset="0"/>
              </a:rPr>
              <a:t>Muhamedovo ime na arapskom jeziku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Georgia Pro Cond Semibold" panose="02040706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Utemeljenje vjere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4640" y="1477899"/>
            <a:ext cx="4378400" cy="2900700"/>
          </a:xfrm>
        </p:spPr>
        <p:txBody>
          <a:bodyPr/>
          <a:lstStyle/>
          <a:p>
            <a:r>
              <a:rPr lang="hr-HR" dirty="0"/>
              <a:t>Prvu objavu prima 610. Kako su se množili njegovi sljedbenici izazivao je neprijateljstvo aristokracije u Meki. Neprijateljstvo je preraslo u progon, 622. Muhamed se povlači u Medinu, i ta seoba (hidžra) 16. srpnja. 622 označuje početak islamske ere i muslimanskog kalendara. Onda se 630. trijumfalno vratio u Meku i izbacio idole iz Ćabe i pretvorio je u svetište islama.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55" y="1260848"/>
            <a:ext cx="2383743" cy="33348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924" y="3031889"/>
            <a:ext cx="220694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91" y="469946"/>
            <a:ext cx="6790023" cy="407401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071717" y="1749859"/>
            <a:ext cx="532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c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aba</a:t>
            </a:r>
            <a:endParaRPr lang="hr-HR" sz="2800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cxnSp>
        <p:nvCxnSpPr>
          <p:cNvPr id="5" name="Ravni poveznik 4"/>
          <p:cNvCxnSpPr>
            <a:stCxn id="3" idx="0"/>
            <a:endCxn id="3" idx="0"/>
          </p:cNvCxnSpPr>
          <p:nvPr/>
        </p:nvCxnSpPr>
        <p:spPr>
          <a:xfrm>
            <a:off x="8338143" y="1749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flipV="1">
            <a:off x="8308539" y="1710388"/>
            <a:ext cx="59207" cy="78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OSVAJANJA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hr-HR" dirty="0" smtClean="0"/>
              <a:t>02.</a:t>
            </a: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6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Arapska osvajanja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8041" y="1260813"/>
            <a:ext cx="7822859" cy="2900700"/>
          </a:xfrm>
        </p:spPr>
        <p:txBody>
          <a:bodyPr/>
          <a:lstStyle/>
          <a:p>
            <a:r>
              <a:rPr lang="hr-HR" dirty="0"/>
              <a:t>Muslimanska osvajanja </a:t>
            </a:r>
            <a:r>
              <a:rPr lang="hr-HR" dirty="0" smtClean="0"/>
              <a:t>također </a:t>
            </a:r>
            <a:r>
              <a:rPr lang="hr-HR" dirty="0"/>
              <a:t>poznata i kao Islamska osvajanja ili Arapska osvajanja je naziv za niz oružanih sukoba, odnosno osvajačkih pohoda koje je </a:t>
            </a:r>
            <a:r>
              <a:rPr lang="hr-HR" dirty="0" smtClean="0"/>
              <a:t>rana </a:t>
            </a:r>
            <a:r>
              <a:rPr lang="hr-HR" dirty="0"/>
              <a:t>arapska muslimanska država, kasnije poznata kao kalifat, poduzela od svog nastanka 620-ih do oko 750. godine, a koji su rezultirali osvajanjem cijelog Bliskog Istoka, sjeverne Afrike, te dijelova srednje i južne </a:t>
            </a:r>
            <a:r>
              <a:rPr lang="hr-HR" dirty="0" smtClean="0"/>
              <a:t>Azije do Indije, </a:t>
            </a:r>
            <a:r>
              <a:rPr lang="hr-HR" dirty="0"/>
              <a:t>odnosno Kavkaza i južne Europe.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2838348"/>
            <a:ext cx="3805291" cy="17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 Osvajanje Španjolske -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137" y="1609469"/>
            <a:ext cx="4279724" cy="2900700"/>
          </a:xfrm>
        </p:spPr>
        <p:txBody>
          <a:bodyPr/>
          <a:lstStyle/>
          <a:p>
            <a:r>
              <a:rPr lang="hr-HR" dirty="0"/>
              <a:t>Do početka VIII stoljeća Arapi </a:t>
            </a:r>
            <a:r>
              <a:rPr lang="hr-HR" dirty="0" smtClean="0"/>
              <a:t>su </a:t>
            </a:r>
            <a:r>
              <a:rPr lang="hr-HR" dirty="0"/>
              <a:t>zaposjeli prostor sjeverne Afrike. Godine 711. vojskovođa Tarik </a:t>
            </a:r>
            <a:r>
              <a:rPr lang="hr-HR" dirty="0" err="1"/>
              <a:t>ibn</a:t>
            </a:r>
            <a:r>
              <a:rPr lang="hr-HR" dirty="0"/>
              <a:t> Zijad s brojnom vojskom je prešao Gibraltar (koji je i nazvan po njemu, </a:t>
            </a:r>
            <a:r>
              <a:rPr lang="hr-HR" dirty="0" err="1"/>
              <a:t>Džebelut</a:t>
            </a:r>
            <a:r>
              <a:rPr lang="hr-HR" dirty="0"/>
              <a:t> – Tarik) i tako je započelo osvajanje vizigotske </a:t>
            </a:r>
            <a:r>
              <a:rPr lang="hr-HR" dirty="0" smtClean="0"/>
              <a:t>Španjolske.</a:t>
            </a:r>
            <a:endParaRPr lang="hr-HR" dirty="0"/>
          </a:p>
          <a:p>
            <a:pPr marL="13970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30" y="2373062"/>
            <a:ext cx="2565446" cy="207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4256236" y="3631286"/>
            <a:ext cx="139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Prostor osvojene Španjolske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aring Twenties and the Jazz Age - History - 11th Grade by Slidesgo">
  <a:themeElements>
    <a:clrScheme name="Simple Light">
      <a:dk1>
        <a:srgbClr val="FFFFFF"/>
      </a:dk1>
      <a:lt1>
        <a:srgbClr val="000000"/>
      </a:lt1>
      <a:dk2>
        <a:srgbClr val="E7B44D"/>
      </a:dk2>
      <a:lt2>
        <a:srgbClr val="E7B44D"/>
      </a:lt2>
      <a:accent1>
        <a:srgbClr val="E0C012"/>
      </a:accent1>
      <a:accent2>
        <a:srgbClr val="DFA84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455</Words>
  <Application>Microsoft Office PowerPoint</Application>
  <PresentationFormat>Prikaz na zaslonu (16:9)</PresentationFormat>
  <Paragraphs>31</Paragraphs>
  <Slides>13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Montserrat Alternates</vt:lpstr>
      <vt:lpstr>Arial</vt:lpstr>
      <vt:lpstr>Georgia Pro Cond Semibold</vt:lpstr>
      <vt:lpstr>Bodoni MT Black</vt:lpstr>
      <vt:lpstr>Nunito Light</vt:lpstr>
      <vt:lpstr>Josefin Sans</vt:lpstr>
      <vt:lpstr>Castellar</vt:lpstr>
      <vt:lpstr>Roaring Twenties and the Jazz Age - History - 11th Grade by Slidesgo</vt:lpstr>
      <vt:lpstr>Utemeljenje i osvajanja Arapske države</vt:lpstr>
      <vt:lpstr>UTEMELJENJE</vt:lpstr>
      <vt:lpstr>- Utemeljenje -</vt:lpstr>
      <vt:lpstr>- O Muhamedu -</vt:lpstr>
      <vt:lpstr>- Utemeljenje vjere -</vt:lpstr>
      <vt:lpstr>PowerPointova prezentacija</vt:lpstr>
      <vt:lpstr>OSVAJANJA</vt:lpstr>
      <vt:lpstr>- Arapska osvajanja -</vt:lpstr>
      <vt:lpstr>- Osvajanje Španjolske -</vt:lpstr>
      <vt:lpstr>- Kraj prodora u Europu -</vt:lpstr>
      <vt:lpstr>- Bitka kod Poitiersa -</vt:lpstr>
      <vt:lpstr>HVALA NA PAŽNJI!</vt:lpstr>
      <vt:lpstr>- Literatura 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Utemeljenje i osvajanja Arapske države</dc:title>
  <dc:creator>Cico</dc:creator>
  <cp:lastModifiedBy>Cico</cp:lastModifiedBy>
  <cp:revision>14</cp:revision>
  <dcterms:modified xsi:type="dcterms:W3CDTF">2023-10-18T15:53:47Z</dcterms:modified>
</cp:coreProperties>
</file>